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handoutMasterIdLst>
    <p:handoutMasterId r:id="rId56"/>
  </p:handoutMasterIdLst>
  <p:sldIdLst>
    <p:sldId id="312" r:id="rId2"/>
    <p:sldId id="257" r:id="rId3"/>
    <p:sldId id="258" r:id="rId4"/>
    <p:sldId id="259" r:id="rId5"/>
    <p:sldId id="260" r:id="rId6"/>
    <p:sldId id="261" r:id="rId7"/>
    <p:sldId id="263" r:id="rId8"/>
    <p:sldId id="265" r:id="rId9"/>
    <p:sldId id="264" r:id="rId10"/>
    <p:sldId id="266" r:id="rId11"/>
    <p:sldId id="267" r:id="rId12"/>
    <p:sldId id="268" r:id="rId13"/>
    <p:sldId id="269" r:id="rId14"/>
    <p:sldId id="271" r:id="rId15"/>
    <p:sldId id="270" r:id="rId16"/>
    <p:sldId id="272" r:id="rId17"/>
    <p:sldId id="273" r:id="rId18"/>
    <p:sldId id="279" r:id="rId19"/>
    <p:sldId id="274" r:id="rId20"/>
    <p:sldId id="275" r:id="rId21"/>
    <p:sldId id="276" r:id="rId22"/>
    <p:sldId id="277" r:id="rId23"/>
    <p:sldId id="278" r:id="rId24"/>
    <p:sldId id="280" r:id="rId25"/>
    <p:sldId id="281" r:id="rId26"/>
    <p:sldId id="284" r:id="rId27"/>
    <p:sldId id="282" r:id="rId28"/>
    <p:sldId id="283" r:id="rId29"/>
    <p:sldId id="285" r:id="rId30"/>
    <p:sldId id="286" r:id="rId31"/>
    <p:sldId id="287" r:id="rId32"/>
    <p:sldId id="288" r:id="rId33"/>
    <p:sldId id="289" r:id="rId34"/>
    <p:sldId id="290" r:id="rId35"/>
    <p:sldId id="291" r:id="rId36"/>
    <p:sldId id="292" r:id="rId37"/>
    <p:sldId id="293" r:id="rId38"/>
    <p:sldId id="294" r:id="rId39"/>
    <p:sldId id="295" r:id="rId40"/>
    <p:sldId id="297" r:id="rId41"/>
    <p:sldId id="298" r:id="rId42"/>
    <p:sldId id="299" r:id="rId43"/>
    <p:sldId id="300" r:id="rId44"/>
    <p:sldId id="301" r:id="rId45"/>
    <p:sldId id="302" r:id="rId46"/>
    <p:sldId id="303" r:id="rId47"/>
    <p:sldId id="304" r:id="rId48"/>
    <p:sldId id="305" r:id="rId49"/>
    <p:sldId id="306" r:id="rId50"/>
    <p:sldId id="308" r:id="rId51"/>
    <p:sldId id="309" r:id="rId52"/>
    <p:sldId id="310" r:id="rId53"/>
    <p:sldId id="311"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52" autoAdjust="0"/>
    <p:restoredTop sz="77297" autoAdjust="0"/>
  </p:normalViewPr>
  <p:slideViewPr>
    <p:cSldViewPr>
      <p:cViewPr>
        <p:scale>
          <a:sx n="108" d="100"/>
          <a:sy n="108" d="100"/>
        </p:scale>
        <p:origin x="-169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B61D5EB-DD03-DF4B-BD36-B61ADCE6AB47}" type="datetimeFigureOut">
              <a:rPr lang="en-US" smtClean="0"/>
              <a:t>6/9/2017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192A6B9-5051-1E4F-86B7-9A0C6738C6DA}" type="slidenum">
              <a:rPr lang="en-US" smtClean="0"/>
              <a:t>‹Nº›</a:t>
            </a:fld>
            <a:endParaRPr lang="en-US"/>
          </a:p>
        </p:txBody>
      </p:sp>
    </p:spTree>
    <p:extLst>
      <p:ext uri="{BB962C8B-B14F-4D97-AF65-F5344CB8AC3E}">
        <p14:creationId xmlns:p14="http://schemas.microsoft.com/office/powerpoint/2010/main" val="14353682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CF1DEC-3FEC-4B0E-A96E-5C32A777D4BA}" type="datetimeFigureOut">
              <a:rPr lang="en-US" smtClean="0"/>
              <a:t>6/9/2017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D8C47B-9B01-4B06-812B-8BF26652883D}" type="slidenum">
              <a:rPr lang="en-US" smtClean="0"/>
              <a:t>‹Nº›</a:t>
            </a:fld>
            <a:endParaRPr lang="en-US"/>
          </a:p>
        </p:txBody>
      </p:sp>
    </p:spTree>
    <p:extLst>
      <p:ext uri="{BB962C8B-B14F-4D97-AF65-F5344CB8AC3E}">
        <p14:creationId xmlns:p14="http://schemas.microsoft.com/office/powerpoint/2010/main" val="6943969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Explica a los alumnos que en la década de 1800 los búfalos estuvieron a punto de extinguirse. Pero las vacas, que se utilizan para los mismos fines (carne, cuero, leche), nunca han </a:t>
            </a:r>
            <a:r>
              <a:rPr lang="es-ES" sz="1200" kern="1200" dirty="0" smtClean="0">
                <a:solidFill>
                  <a:schemeClr val="tx1"/>
                </a:solidFill>
                <a:effectLst/>
                <a:latin typeface="+mn-lt"/>
                <a:ea typeface="+mn-ea"/>
                <a:cs typeface="+mn-cs"/>
              </a:rPr>
              <a:t>estado en riesgo de extinción. </a:t>
            </a:r>
            <a:r>
              <a:rPr lang="es-ES" sz="1200" kern="1200" dirty="0" smtClean="0">
                <a:solidFill>
                  <a:schemeClr val="tx1"/>
                </a:solidFill>
                <a:effectLst/>
                <a:latin typeface="+mn-lt"/>
                <a:ea typeface="+mn-ea"/>
                <a:cs typeface="+mn-cs"/>
              </a:rPr>
              <a:t>¿A qué se debe la diferencia? </a:t>
            </a:r>
            <a:r>
              <a:rPr lang="es-ES" sz="1200" kern="1200" dirty="0" smtClean="0">
                <a:solidFill>
                  <a:schemeClr val="tx1"/>
                </a:solidFill>
                <a:effectLst/>
                <a:latin typeface="+mn-lt"/>
                <a:ea typeface="+mn-ea"/>
                <a:cs typeface="+mn-cs"/>
              </a:rPr>
              <a:t>Muchos </a:t>
            </a:r>
            <a:r>
              <a:rPr lang="es-ES" sz="1200" kern="1200" dirty="0" smtClean="0">
                <a:solidFill>
                  <a:schemeClr val="tx1"/>
                </a:solidFill>
                <a:effectLst/>
                <a:latin typeface="+mn-lt"/>
                <a:ea typeface="+mn-ea"/>
                <a:cs typeface="+mn-cs"/>
              </a:rPr>
              <a:t>alumnos </a:t>
            </a:r>
            <a:r>
              <a:rPr lang="es-ES" sz="1200" kern="1200" dirty="0" smtClean="0">
                <a:solidFill>
                  <a:schemeClr val="tx1"/>
                </a:solidFill>
                <a:effectLst/>
                <a:latin typeface="+mn-lt"/>
                <a:ea typeface="+mn-ea"/>
                <a:cs typeface="+mn-cs"/>
              </a:rPr>
              <a:t>dirán </a:t>
            </a:r>
            <a:r>
              <a:rPr lang="es-ES" sz="1200" kern="1200" dirty="0" smtClean="0">
                <a:solidFill>
                  <a:schemeClr val="tx1"/>
                </a:solidFill>
                <a:effectLst/>
                <a:latin typeface="+mn-lt"/>
                <a:ea typeface="+mn-ea"/>
                <a:cs typeface="+mn-cs"/>
              </a:rPr>
              <a:t>que se debe a que las vacas estaban en </a:t>
            </a:r>
            <a:r>
              <a:rPr lang="es-ES" sz="1200" kern="1200" dirty="0" smtClean="0">
                <a:solidFill>
                  <a:schemeClr val="tx1"/>
                </a:solidFill>
                <a:effectLst/>
                <a:latin typeface="+mn-lt"/>
                <a:ea typeface="+mn-ea"/>
                <a:cs typeface="+mn-cs"/>
              </a:rPr>
              <a:t>granjas: </a:t>
            </a:r>
            <a:r>
              <a:rPr lang="es-ES" sz="1200" kern="1200" dirty="0" smtClean="0">
                <a:solidFill>
                  <a:schemeClr val="tx1"/>
                </a:solidFill>
                <a:effectLst/>
                <a:latin typeface="+mn-lt"/>
                <a:ea typeface="+mn-ea"/>
                <a:cs typeface="+mn-cs"/>
              </a:rPr>
              <a:t>analiza esa afirmación y pregunta qué implica eso. A veces llegarán a la cuestión de la propiedad y la propiedad privada. Si no es así, déjala para más adelante.</a:t>
            </a:r>
            <a:endParaRPr lang="en-US" dirty="0"/>
          </a:p>
        </p:txBody>
      </p:sp>
      <p:sp>
        <p:nvSpPr>
          <p:cNvPr id="4" name="Slide Number Placeholder 3"/>
          <p:cNvSpPr>
            <a:spLocks noGrp="1"/>
          </p:cNvSpPr>
          <p:nvPr>
            <p:ph type="sldNum" sz="quarter" idx="10"/>
          </p:nvPr>
        </p:nvSpPr>
        <p:spPr/>
        <p:txBody>
          <a:bodyPr/>
          <a:lstStyle/>
          <a:p>
            <a:fld id="{CED8C47B-9B01-4B06-812B-8BF26652883D}" type="slidenum">
              <a:rPr lang="en-US" smtClean="0"/>
              <a:t>6</a:t>
            </a:fld>
            <a:endParaRPr lang="en-US"/>
          </a:p>
        </p:txBody>
      </p:sp>
    </p:spTree>
    <p:extLst>
      <p:ext uri="{BB962C8B-B14F-4D97-AF65-F5344CB8AC3E}">
        <p14:creationId xmlns:p14="http://schemas.microsoft.com/office/powerpoint/2010/main" val="4130195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Este es el mercado de educación, cuando los estudiantes solo tienen en cuenta sus propios costes y sus propios beneficios. Pero como </a:t>
            </a:r>
            <a:r>
              <a:rPr lang="es-ES" sz="1200" kern="1200" dirty="0" smtClean="0">
                <a:solidFill>
                  <a:schemeClr val="tx1"/>
                </a:solidFill>
                <a:effectLst/>
                <a:latin typeface="+mn-lt"/>
                <a:ea typeface="+mn-ea"/>
                <a:cs typeface="+mn-cs"/>
              </a:rPr>
              <a:t>acabáis</a:t>
            </a:r>
            <a:r>
              <a:rPr lang="es-ES" sz="1200" kern="1200" baseline="0" dirty="0" smtClean="0">
                <a:solidFill>
                  <a:schemeClr val="tx1"/>
                </a:solidFill>
                <a:effectLst/>
                <a:latin typeface="+mn-lt"/>
                <a:ea typeface="+mn-ea"/>
                <a:cs typeface="+mn-cs"/>
              </a:rPr>
              <a:t> de ver</a:t>
            </a:r>
            <a:r>
              <a:rPr lang="es-ES" sz="1200" kern="120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la educación produce efectos difusión, efectos que el consumidor individual de educación no tendrá en cuenta (de la misma manera que no los tenía en cuenta el que contaminaba). Señala que esta situación es justamente la contraria de la externalidad negativa: esta se encontrará en la curva de demanda.</a:t>
            </a:r>
            <a:endParaRPr lang="en-US" dirty="0"/>
          </a:p>
        </p:txBody>
      </p:sp>
      <p:sp>
        <p:nvSpPr>
          <p:cNvPr id="4" name="Slide Number Placeholder 3"/>
          <p:cNvSpPr>
            <a:spLocks noGrp="1"/>
          </p:cNvSpPr>
          <p:nvPr>
            <p:ph type="sldNum" sz="quarter" idx="10"/>
          </p:nvPr>
        </p:nvSpPr>
        <p:spPr/>
        <p:txBody>
          <a:bodyPr/>
          <a:lstStyle/>
          <a:p>
            <a:fld id="{CED8C47B-9B01-4B06-812B-8BF26652883D}" type="slidenum">
              <a:rPr lang="en-US" smtClean="0"/>
              <a:t>15</a:t>
            </a:fld>
            <a:endParaRPr lang="en-US"/>
          </a:p>
        </p:txBody>
      </p:sp>
    </p:spTree>
    <p:extLst>
      <p:ext uri="{BB962C8B-B14F-4D97-AF65-F5344CB8AC3E}">
        <p14:creationId xmlns:p14="http://schemas.microsoft.com/office/powerpoint/2010/main" val="4130195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La curva de demanda representa como siempre la capacidad y la disposición del individuo a pagar, basada en la utilidad que le reporta la educación. Pero hay un beneficio mayor, el beneficio social marginal, que es mayor que el del individuo, por lo que la curva se encuentra a la derecha de la curva de demanda individual. En este caso, la cantidad socialmente óptima es 50, aunque los individuos solo elegirán 40. Al igual que en el caso de las externalidades negativas, el resultado es una pérdida de eficiencia. Por ejemplo, la 41ª unidad tiene un beneficio social mayor que el coste de producirla (de la curva de oferta), pero no se consumirá, ya que el individuo no está teniendo en cuenta el beneficio social. Por tanto, en el caso de las externalidades positivas se intercambiará una cantidad demasiado pequeña. La pérdida total de eficiencia es, pues, la suma de éstas, o sea, el triángulo.</a:t>
            </a:r>
            <a:endParaRPr lang="en-US" dirty="0"/>
          </a:p>
        </p:txBody>
      </p:sp>
      <p:sp>
        <p:nvSpPr>
          <p:cNvPr id="4" name="Slide Number Placeholder 3"/>
          <p:cNvSpPr>
            <a:spLocks noGrp="1"/>
          </p:cNvSpPr>
          <p:nvPr>
            <p:ph type="sldNum" sz="quarter" idx="10"/>
          </p:nvPr>
        </p:nvSpPr>
        <p:spPr/>
        <p:txBody>
          <a:bodyPr/>
          <a:lstStyle/>
          <a:p>
            <a:fld id="{CED8C47B-9B01-4B06-812B-8BF26652883D}" type="slidenum">
              <a:rPr lang="en-US" smtClean="0"/>
              <a:t>16</a:t>
            </a:fld>
            <a:endParaRPr lang="en-US"/>
          </a:p>
        </p:txBody>
      </p:sp>
    </p:spTree>
    <p:extLst>
      <p:ext uri="{BB962C8B-B14F-4D97-AF65-F5344CB8AC3E}">
        <p14:creationId xmlns:p14="http://schemas.microsoft.com/office/powerpoint/2010/main" val="4130195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Si un bien se convierte en algo que hay que tener y mucha gente empieza a comprarlo, la demanda aumenta y el precio de mercado sube. Eso te afecta negativamente, ya que ahora tienes que pagar un precio más alto. Explica a los alumnos que no se trata de una externalidad negativa: es el mercado en funcionamiento. Existe una externalidad cuando una persona que no participa en el mercado sufre o se beneficia como consecuencia de las transacciones que se realizan. En este caso, estás participando en el mercado, un mercado en el que ahora el precio es más alto.</a:t>
            </a:r>
            <a:endParaRPr lang="en-US" dirty="0"/>
          </a:p>
        </p:txBody>
      </p:sp>
      <p:sp>
        <p:nvSpPr>
          <p:cNvPr id="4" name="Slide Number Placeholder 3"/>
          <p:cNvSpPr>
            <a:spLocks noGrp="1"/>
          </p:cNvSpPr>
          <p:nvPr>
            <p:ph type="sldNum" sz="quarter" idx="10"/>
          </p:nvPr>
        </p:nvSpPr>
        <p:spPr/>
        <p:txBody>
          <a:bodyPr/>
          <a:lstStyle/>
          <a:p>
            <a:fld id="{CED8C47B-9B01-4B06-812B-8BF26652883D}" type="slidenum">
              <a:rPr lang="en-US" smtClean="0"/>
              <a:t>17</a:t>
            </a:fld>
            <a:endParaRPr lang="en-US"/>
          </a:p>
        </p:txBody>
      </p:sp>
    </p:spTree>
    <p:extLst>
      <p:ext uri="{BB962C8B-B14F-4D97-AF65-F5344CB8AC3E}">
        <p14:creationId xmlns:p14="http://schemas.microsoft.com/office/powerpoint/2010/main" val="4130195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D8C47B-9B01-4B06-812B-8BF26652883D}" type="slidenum">
              <a:rPr lang="en-US" smtClean="0"/>
              <a:t>18</a:t>
            </a:fld>
            <a:endParaRPr lang="en-US"/>
          </a:p>
        </p:txBody>
      </p:sp>
    </p:spTree>
    <p:extLst>
      <p:ext uri="{BB962C8B-B14F-4D97-AF65-F5344CB8AC3E}">
        <p14:creationId xmlns:p14="http://schemas.microsoft.com/office/powerpoint/2010/main" val="4130195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Pídeles a los alumnos que recuerden el caso de la fábrica de jerséis y la cervecera artesanal, situada río abajo. La tabla representa los beneficios diarios de la fábrica de jerséis (representada por </a:t>
            </a:r>
            <a:r>
              <a:rPr lang="es-ES" sz="1200" kern="1200" dirty="0" err="1" smtClean="0">
                <a:solidFill>
                  <a:schemeClr val="tx1"/>
                </a:solidFill>
                <a:effectLst/>
                <a:latin typeface="+mn-lt"/>
                <a:ea typeface="+mn-ea"/>
                <a:cs typeface="+mn-cs"/>
              </a:rPr>
              <a:t>Fede</a:t>
            </a:r>
            <a:r>
              <a:rPr lang="es-ES" sz="1200" kern="1200" dirty="0" smtClean="0">
                <a:solidFill>
                  <a:schemeClr val="tx1"/>
                </a:solidFill>
                <a:effectLst/>
                <a:latin typeface="+mn-lt"/>
                <a:ea typeface="+mn-ea"/>
                <a:cs typeface="+mn-cs"/>
              </a:rPr>
              <a:t>) y la cervecera artesanal (representada por Ana). A Ana le gustaría que </a:t>
            </a:r>
            <a:r>
              <a:rPr lang="es-ES" sz="1200" kern="1200" dirty="0" err="1" smtClean="0">
                <a:solidFill>
                  <a:schemeClr val="tx1"/>
                </a:solidFill>
                <a:effectLst/>
                <a:latin typeface="+mn-lt"/>
                <a:ea typeface="+mn-ea"/>
                <a:cs typeface="+mn-cs"/>
              </a:rPr>
              <a:t>Fede</a:t>
            </a:r>
            <a:r>
              <a:rPr lang="es-ES" sz="1200" kern="1200" dirty="0" smtClean="0">
                <a:solidFill>
                  <a:schemeClr val="tx1"/>
                </a:solidFill>
                <a:effectLst/>
                <a:latin typeface="+mn-lt"/>
                <a:ea typeface="+mn-ea"/>
                <a:cs typeface="+mn-cs"/>
              </a:rPr>
              <a:t> aceptara colocar un filtro en la tubería por la que salen las emisiones, ya que eso evitaría a la cervecera la necesidad de gastar tanto dinero en purificar el agua que utiliza. </a:t>
            </a:r>
            <a:r>
              <a:rPr lang="es-ES" sz="1200" kern="1200" dirty="0" err="1" smtClean="0">
                <a:solidFill>
                  <a:schemeClr val="tx1"/>
                </a:solidFill>
                <a:effectLst/>
                <a:latin typeface="+mn-lt"/>
                <a:ea typeface="+mn-ea"/>
                <a:cs typeface="+mn-cs"/>
              </a:rPr>
              <a:t>Fede</a:t>
            </a:r>
            <a:r>
              <a:rPr lang="es-ES" sz="1200" kern="1200" dirty="0" smtClean="0">
                <a:solidFill>
                  <a:schemeClr val="tx1"/>
                </a:solidFill>
                <a:effectLst/>
                <a:latin typeface="+mn-lt"/>
                <a:ea typeface="+mn-ea"/>
                <a:cs typeface="+mn-cs"/>
              </a:rPr>
              <a:t> no tiene ningún incentivo para hacerlo, ya que la instalación del filtro le cuesta dinero, lo cual reduce sus beneficios.</a:t>
            </a:r>
            <a:endParaRPr lang="en-US" dirty="0"/>
          </a:p>
        </p:txBody>
      </p:sp>
      <p:sp>
        <p:nvSpPr>
          <p:cNvPr id="4" name="Slide Number Placeholder 3"/>
          <p:cNvSpPr>
            <a:spLocks noGrp="1"/>
          </p:cNvSpPr>
          <p:nvPr>
            <p:ph type="sldNum" sz="quarter" idx="10"/>
          </p:nvPr>
        </p:nvSpPr>
        <p:spPr/>
        <p:txBody>
          <a:bodyPr/>
          <a:lstStyle/>
          <a:p>
            <a:fld id="{CED8C47B-9B01-4B06-812B-8BF26652883D}" type="slidenum">
              <a:rPr lang="en-US" smtClean="0"/>
              <a:t>19</a:t>
            </a:fld>
            <a:endParaRPr lang="en-US"/>
          </a:p>
        </p:txBody>
      </p:sp>
    </p:spTree>
    <p:extLst>
      <p:ext uri="{BB962C8B-B14F-4D97-AF65-F5344CB8AC3E}">
        <p14:creationId xmlns:p14="http://schemas.microsoft.com/office/powerpoint/2010/main" val="4130195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Los alumnos deberían ser capaces de ver que si Ana ofrece, por ejemplo, 40$ a </a:t>
            </a:r>
            <a:r>
              <a:rPr lang="es-ES" sz="1200" kern="1200" dirty="0" err="1" smtClean="0">
                <a:solidFill>
                  <a:schemeClr val="tx1"/>
                </a:solidFill>
                <a:effectLst/>
                <a:latin typeface="+mn-lt"/>
                <a:ea typeface="+mn-ea"/>
                <a:cs typeface="+mn-cs"/>
              </a:rPr>
              <a:t>Fede</a:t>
            </a:r>
            <a:r>
              <a:rPr lang="es-ES" sz="1200" kern="1200" dirty="0" smtClean="0">
                <a:solidFill>
                  <a:schemeClr val="tx1"/>
                </a:solidFill>
                <a:effectLst/>
                <a:latin typeface="+mn-lt"/>
                <a:ea typeface="+mn-ea"/>
                <a:cs typeface="+mn-cs"/>
              </a:rPr>
              <a:t>, el bienestar de los dos mejora.</a:t>
            </a:r>
            <a:endParaRPr lang="en-US" dirty="0"/>
          </a:p>
        </p:txBody>
      </p:sp>
      <p:sp>
        <p:nvSpPr>
          <p:cNvPr id="4" name="Slide Number Placeholder 3"/>
          <p:cNvSpPr>
            <a:spLocks noGrp="1"/>
          </p:cNvSpPr>
          <p:nvPr>
            <p:ph type="sldNum" sz="quarter" idx="10"/>
          </p:nvPr>
        </p:nvSpPr>
        <p:spPr/>
        <p:txBody>
          <a:bodyPr/>
          <a:lstStyle/>
          <a:p>
            <a:fld id="{CED8C47B-9B01-4B06-812B-8BF26652883D}" type="slidenum">
              <a:rPr lang="en-US" smtClean="0"/>
              <a:t>20</a:t>
            </a:fld>
            <a:endParaRPr lang="en-US"/>
          </a:p>
        </p:txBody>
      </p:sp>
    </p:spTree>
    <p:extLst>
      <p:ext uri="{BB962C8B-B14F-4D97-AF65-F5344CB8AC3E}">
        <p14:creationId xmlns:p14="http://schemas.microsoft.com/office/powerpoint/2010/main" val="41301959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D8C47B-9B01-4B06-812B-8BF26652883D}" type="slidenum">
              <a:rPr lang="en-US" smtClean="0"/>
              <a:t>21</a:t>
            </a:fld>
            <a:endParaRPr lang="en-US"/>
          </a:p>
        </p:txBody>
      </p:sp>
    </p:spTree>
    <p:extLst>
      <p:ext uri="{BB962C8B-B14F-4D97-AF65-F5344CB8AC3E}">
        <p14:creationId xmlns:p14="http://schemas.microsoft.com/office/powerpoint/2010/main" val="4130195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Haz ver a los alumnos que si hay un gran número de participantes y/o si la comunicación entre las partes es difícil (elevados costes de transacción), el teorema de </a:t>
            </a:r>
            <a:r>
              <a:rPr lang="es-ES" sz="1200" kern="1200" dirty="0" err="1" smtClean="0">
                <a:solidFill>
                  <a:schemeClr val="tx1"/>
                </a:solidFill>
                <a:effectLst/>
                <a:latin typeface="+mn-lt"/>
                <a:ea typeface="+mn-ea"/>
                <a:cs typeface="+mn-cs"/>
              </a:rPr>
              <a:t>Coase</a:t>
            </a:r>
            <a:r>
              <a:rPr lang="es-ES" sz="1200" kern="1200" dirty="0" smtClean="0">
                <a:solidFill>
                  <a:schemeClr val="tx1"/>
                </a:solidFill>
                <a:effectLst/>
                <a:latin typeface="+mn-lt"/>
                <a:ea typeface="+mn-ea"/>
                <a:cs typeface="+mn-cs"/>
              </a:rPr>
              <a:t> probablemente no se cumplirá.</a:t>
            </a:r>
            <a:endParaRPr lang="en-US" dirty="0"/>
          </a:p>
        </p:txBody>
      </p:sp>
      <p:sp>
        <p:nvSpPr>
          <p:cNvPr id="4" name="Slide Number Placeholder 3"/>
          <p:cNvSpPr>
            <a:spLocks noGrp="1"/>
          </p:cNvSpPr>
          <p:nvPr>
            <p:ph type="sldNum" sz="quarter" idx="10"/>
          </p:nvPr>
        </p:nvSpPr>
        <p:spPr/>
        <p:txBody>
          <a:bodyPr/>
          <a:lstStyle/>
          <a:p>
            <a:fld id="{CED8C47B-9B01-4B06-812B-8BF26652883D}" type="slidenum">
              <a:rPr lang="en-US" smtClean="0"/>
              <a:t>22</a:t>
            </a:fld>
            <a:endParaRPr lang="en-US"/>
          </a:p>
        </p:txBody>
      </p:sp>
    </p:spTree>
    <p:extLst>
      <p:ext uri="{BB962C8B-B14F-4D97-AF65-F5344CB8AC3E}">
        <p14:creationId xmlns:p14="http://schemas.microsoft.com/office/powerpoint/2010/main" val="41301959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Pregunta a los alumnos si </a:t>
            </a:r>
            <a:r>
              <a:rPr lang="es-ES" sz="1200" kern="1200" dirty="0" smtClean="0">
                <a:solidFill>
                  <a:schemeClr val="tx1"/>
                </a:solidFill>
                <a:effectLst/>
                <a:latin typeface="+mn-lt"/>
                <a:ea typeface="+mn-ea"/>
                <a:cs typeface="+mn-cs"/>
              </a:rPr>
              <a:t>están </a:t>
            </a:r>
            <a:r>
              <a:rPr lang="es-ES" sz="1200" kern="1200" dirty="0" smtClean="0">
                <a:solidFill>
                  <a:schemeClr val="tx1"/>
                </a:solidFill>
                <a:effectLst/>
                <a:latin typeface="+mn-lt"/>
                <a:ea typeface="+mn-ea"/>
                <a:cs typeface="+mn-cs"/>
              </a:rPr>
              <a:t>obligados a reciclar. Pregúntales si reciben una recompensa económica por reciclar. Como hay un beneficio social si reciclamos, si es voluntario reciclar, no reciclaríamos lo suficiente. Pero la presión social nos ha llevado a un resultado más óptimo desde el punto de vista social. Todo el mundo reconoce el símbolo y se admite explícitamente que nuestro acto individual es beneficioso para el bien común</a:t>
            </a:r>
            <a:r>
              <a:rPr lang="es-ES" sz="120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CED8C47B-9B01-4B06-812B-8BF26652883D}" type="slidenum">
              <a:rPr lang="en-US" smtClean="0"/>
              <a:t>23</a:t>
            </a:fld>
            <a:endParaRPr lang="en-US"/>
          </a:p>
        </p:txBody>
      </p:sp>
    </p:spTree>
    <p:extLst>
      <p:ext uri="{BB962C8B-B14F-4D97-AF65-F5344CB8AC3E}">
        <p14:creationId xmlns:p14="http://schemas.microsoft.com/office/powerpoint/2010/main" val="41301959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Diles a los alumnos que cuando las soluciones privadas no funcionan, a menudo interviene el Estado para tratar de conseguir un resultado socialmente óptimo. El Estado puede ser muy </a:t>
            </a:r>
            <a:r>
              <a:rPr lang="es-ES" sz="1200" kern="1200" dirty="0" smtClean="0">
                <a:solidFill>
                  <a:schemeClr val="tx1"/>
                </a:solidFill>
                <a:effectLst/>
                <a:latin typeface="+mn-lt"/>
                <a:ea typeface="+mn-ea"/>
                <a:cs typeface="+mn-cs"/>
              </a:rPr>
              <a:t>directo y determinar </a:t>
            </a:r>
            <a:r>
              <a:rPr lang="es-ES" sz="1200" kern="1200" dirty="0" smtClean="0">
                <a:solidFill>
                  <a:schemeClr val="tx1"/>
                </a:solidFill>
                <a:effectLst/>
                <a:latin typeface="+mn-lt"/>
                <a:ea typeface="+mn-ea"/>
                <a:cs typeface="+mn-cs"/>
              </a:rPr>
              <a:t>cuál es la cantidad “correcta</a:t>
            </a:r>
            <a:r>
              <a:rPr lang="es-ES" sz="1200" kern="1200" dirty="0" smtClean="0">
                <a:solidFill>
                  <a:schemeClr val="tx1"/>
                </a:solidFill>
                <a:effectLst/>
                <a:latin typeface="+mn-lt"/>
                <a:ea typeface="+mn-ea"/>
                <a:cs typeface="+mn-cs"/>
              </a:rPr>
              <a:t>”, o bien </a:t>
            </a:r>
            <a:r>
              <a:rPr lang="es-ES" sz="1200" kern="1200" dirty="0" smtClean="0">
                <a:solidFill>
                  <a:schemeClr val="tx1"/>
                </a:solidFill>
                <a:effectLst/>
                <a:latin typeface="+mn-lt"/>
                <a:ea typeface="+mn-ea"/>
                <a:cs typeface="+mn-cs"/>
              </a:rPr>
              <a:t>puede establecer incentivos que animen a los participantes en el mercado a obtener un resultado socialmente óptimo.</a:t>
            </a:r>
            <a:endParaRPr lang="en-US" dirty="0"/>
          </a:p>
        </p:txBody>
      </p:sp>
      <p:sp>
        <p:nvSpPr>
          <p:cNvPr id="4" name="Slide Number Placeholder 3"/>
          <p:cNvSpPr>
            <a:spLocks noGrp="1"/>
          </p:cNvSpPr>
          <p:nvPr>
            <p:ph type="sldNum" sz="quarter" idx="10"/>
          </p:nvPr>
        </p:nvSpPr>
        <p:spPr/>
        <p:txBody>
          <a:bodyPr/>
          <a:lstStyle/>
          <a:p>
            <a:fld id="{CED8C47B-9B01-4B06-812B-8BF26652883D}" type="slidenum">
              <a:rPr lang="en-US" smtClean="0"/>
              <a:t>24</a:t>
            </a:fld>
            <a:endParaRPr lang="en-US"/>
          </a:p>
        </p:txBody>
      </p:sp>
    </p:spTree>
    <p:extLst>
      <p:ext uri="{BB962C8B-B14F-4D97-AF65-F5344CB8AC3E}">
        <p14:creationId xmlns:p14="http://schemas.microsoft.com/office/powerpoint/2010/main" val="4130195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Diles a los alumnos que se trata de una fábrica que produce jerséis. Y, por lo tanto, opera en un mercado que contiene una curva de demanda y una curva de oferta, como acabamos de estudiar. Pregúntales qué ocurriría en este mercado si esta empresa pudiera conseguir gratuitamente toda la lana que necesita.</a:t>
            </a:r>
            <a:endParaRPr lang="en-US" dirty="0"/>
          </a:p>
        </p:txBody>
      </p:sp>
      <p:sp>
        <p:nvSpPr>
          <p:cNvPr id="4" name="Slide Number Placeholder 3"/>
          <p:cNvSpPr>
            <a:spLocks noGrp="1"/>
          </p:cNvSpPr>
          <p:nvPr>
            <p:ph type="sldNum" sz="quarter" idx="10"/>
          </p:nvPr>
        </p:nvSpPr>
        <p:spPr/>
        <p:txBody>
          <a:bodyPr/>
          <a:lstStyle/>
          <a:p>
            <a:fld id="{CED8C47B-9B01-4B06-812B-8BF26652883D}" type="slidenum">
              <a:rPr lang="en-US" smtClean="0"/>
              <a:t>7</a:t>
            </a:fld>
            <a:endParaRPr lang="en-US"/>
          </a:p>
        </p:txBody>
      </p:sp>
    </p:spTree>
    <p:extLst>
      <p:ext uri="{BB962C8B-B14F-4D97-AF65-F5344CB8AC3E}">
        <p14:creationId xmlns:p14="http://schemas.microsoft.com/office/powerpoint/2010/main" val="41301959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Vuelve a analizar con los alumnos el caso de las externalidades negativas y este gráfico que muestra la diferencia entre el resultado individual y el resultado socialmente óptimo. Una de las opciones que tiene el Estado es exigir que se produzca la cantidad socialmente óptima, es decir, que la cantidad sea 300 en lugar de 400, que es lo que le gustaría producir a la empresa. También podría permitir que se produjeran 400, pero exigir que se emplearan determinadas tecnologías que reducen los niveles de contaminación en esa cantidad. Señala que el problema de este enfoque es que centra la atención en la tecnología. Las empresas la adoptan, cumpliendo simplemente las normas, cuando se les podría incentivar para que desarrollaran o buscaran la tecnología más eficaz desde el punto de vista de los costes.</a:t>
            </a:r>
            <a:endParaRPr lang="en-U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Pero hay otro ejemplo en el que el orden y el control generan un resultado mejor.</a:t>
            </a:r>
            <a:endParaRPr lang="en-US" dirty="0"/>
          </a:p>
        </p:txBody>
      </p:sp>
      <p:sp>
        <p:nvSpPr>
          <p:cNvPr id="4" name="Slide Number Placeholder 3"/>
          <p:cNvSpPr>
            <a:spLocks noGrp="1"/>
          </p:cNvSpPr>
          <p:nvPr>
            <p:ph type="sldNum" sz="quarter" idx="10"/>
          </p:nvPr>
        </p:nvSpPr>
        <p:spPr/>
        <p:txBody>
          <a:bodyPr/>
          <a:lstStyle/>
          <a:p>
            <a:fld id="{CED8C47B-9B01-4B06-812B-8BF26652883D}" type="slidenum">
              <a:rPr lang="en-US" smtClean="0"/>
              <a:t>25</a:t>
            </a:fld>
            <a:endParaRPr lang="en-US"/>
          </a:p>
        </p:txBody>
      </p:sp>
    </p:spTree>
    <p:extLst>
      <p:ext uri="{BB962C8B-B14F-4D97-AF65-F5344CB8AC3E}">
        <p14:creationId xmlns:p14="http://schemas.microsoft.com/office/powerpoint/2010/main" val="41301959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Es posible que algunos alumnos no sepan </a:t>
            </a:r>
            <a:r>
              <a:rPr lang="es-ES" sz="1200" kern="1200" dirty="0" smtClean="0">
                <a:solidFill>
                  <a:schemeClr val="tx1"/>
                </a:solidFill>
                <a:effectLst/>
                <a:latin typeface="+mn-lt"/>
                <a:ea typeface="+mn-ea"/>
                <a:cs typeface="+mn-cs"/>
              </a:rPr>
              <a:t>qué </a:t>
            </a:r>
            <a:r>
              <a:rPr lang="es-ES" sz="1200" kern="1200" dirty="0" smtClean="0">
                <a:solidFill>
                  <a:schemeClr val="tx1"/>
                </a:solidFill>
                <a:effectLst/>
                <a:latin typeface="+mn-lt"/>
                <a:ea typeface="+mn-ea"/>
                <a:cs typeface="+mn-cs"/>
              </a:rPr>
              <a:t>es un convertidor catalítico; así que diles que es un componente del automóvil que reduce la contaminación. Es obligatorio en </a:t>
            </a:r>
            <a:r>
              <a:rPr lang="es-ES" sz="1200" kern="1200" dirty="0" smtClean="0">
                <a:solidFill>
                  <a:schemeClr val="tx1"/>
                </a:solidFill>
                <a:effectLst/>
                <a:latin typeface="+mn-lt"/>
                <a:ea typeface="+mn-ea"/>
                <a:cs typeface="+mn-cs"/>
              </a:rPr>
              <a:t>EE.UU. </a:t>
            </a:r>
            <a:r>
              <a:rPr lang="es-ES" sz="1200" kern="1200" dirty="0" smtClean="0">
                <a:solidFill>
                  <a:schemeClr val="tx1"/>
                </a:solidFill>
                <a:effectLst/>
                <a:latin typeface="+mn-lt"/>
                <a:ea typeface="+mn-ea"/>
                <a:cs typeface="+mn-cs"/>
              </a:rPr>
              <a:t>desde 1975. Pregúntales qué ocurriría si no fuera obligatorio sino opcional, como el techo solar. ¿Lo compraría alguien? Dado que su instalación no genera ningún beneficio personal (y, de hecho, tiene un coste), probablemente no, aunque la sociedad se beneficiara si lo compraran. Señala que probablemente no lo compraría nadie incluso aunque le preocupara mucho el medioambiente. En este caso, un enfoque de orden y control impone los mismos costes a todos los fabricantes y consumidores, trasladando el coste social al mercado.</a:t>
            </a:r>
            <a:endParaRPr lang="en-US" dirty="0"/>
          </a:p>
        </p:txBody>
      </p:sp>
      <p:sp>
        <p:nvSpPr>
          <p:cNvPr id="4" name="Slide Number Placeholder 3"/>
          <p:cNvSpPr>
            <a:spLocks noGrp="1"/>
          </p:cNvSpPr>
          <p:nvPr>
            <p:ph type="sldNum" sz="quarter" idx="10"/>
          </p:nvPr>
        </p:nvSpPr>
        <p:spPr/>
        <p:txBody>
          <a:bodyPr/>
          <a:lstStyle/>
          <a:p>
            <a:fld id="{CED8C47B-9B01-4B06-812B-8BF26652883D}" type="slidenum">
              <a:rPr lang="en-US" smtClean="0"/>
              <a:t>26</a:t>
            </a:fld>
            <a:endParaRPr lang="en-US"/>
          </a:p>
        </p:txBody>
      </p:sp>
    </p:spTree>
    <p:extLst>
      <p:ext uri="{BB962C8B-B14F-4D97-AF65-F5344CB8AC3E}">
        <p14:creationId xmlns:p14="http://schemas.microsoft.com/office/powerpoint/2010/main" val="41301959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Recuerda a los alumnos que existen externalidades porque los participantes no internalizan los costes o los beneficios sociales: solo actúan basándose en sus costes o beneficios individuales. Los enfoques basados en el mercado son una manera de que los participantes tengan en cuenta las consecuencias sociales cuando toman decisiones.</a:t>
            </a:r>
          </a:p>
          <a:p>
            <a:endParaRPr lang="en-U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Observando el caso de las externalidades negativas, el motivo por el que la empresa produce demasiado es que puede evitar algunos de los costes que impone a la sociedad. Si fuera obligada a asumir esos costes, tomaría una decisión de producción diferente. La cuantía del coste es la distancia vertical: 0,10$ por unidad. Si la empresa tuviera que pagar este coste por medio de un impuesto, su curva de oferta se desplazaría hacia la izquierda y reflejaría exactamente los costes sociales de su producción.</a:t>
            </a:r>
            <a:endParaRPr lang="en-US" dirty="0"/>
          </a:p>
        </p:txBody>
      </p:sp>
      <p:sp>
        <p:nvSpPr>
          <p:cNvPr id="4" name="Slide Number Placeholder 3"/>
          <p:cNvSpPr>
            <a:spLocks noGrp="1"/>
          </p:cNvSpPr>
          <p:nvPr>
            <p:ph type="sldNum" sz="quarter" idx="10"/>
          </p:nvPr>
        </p:nvSpPr>
        <p:spPr/>
        <p:txBody>
          <a:bodyPr/>
          <a:lstStyle/>
          <a:p>
            <a:fld id="{CED8C47B-9B01-4B06-812B-8BF26652883D}" type="slidenum">
              <a:rPr lang="en-US" smtClean="0"/>
              <a:t>27</a:t>
            </a:fld>
            <a:endParaRPr lang="en-US"/>
          </a:p>
        </p:txBody>
      </p:sp>
    </p:spTree>
    <p:extLst>
      <p:ext uri="{BB962C8B-B14F-4D97-AF65-F5344CB8AC3E}">
        <p14:creationId xmlns:p14="http://schemas.microsoft.com/office/powerpoint/2010/main" val="41301959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El impuesto de 0,10$ por unidad que obliga a la empresa a reconocer e internalizar los costes sociales se denomina impuesto </a:t>
            </a:r>
            <a:r>
              <a:rPr lang="es-ES" sz="1200" kern="1200" dirty="0" err="1" smtClean="0">
                <a:solidFill>
                  <a:schemeClr val="tx1"/>
                </a:solidFill>
                <a:effectLst/>
                <a:latin typeface="+mn-lt"/>
                <a:ea typeface="+mn-ea"/>
                <a:cs typeface="+mn-cs"/>
              </a:rPr>
              <a:t>pigouviano</a:t>
            </a:r>
            <a:r>
              <a:rPr lang="es-ES" sz="120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CED8C47B-9B01-4B06-812B-8BF26652883D}" type="slidenum">
              <a:rPr lang="en-US" smtClean="0"/>
              <a:t>28</a:t>
            </a:fld>
            <a:endParaRPr lang="en-US"/>
          </a:p>
        </p:txBody>
      </p:sp>
    </p:spTree>
    <p:extLst>
      <p:ext uri="{BB962C8B-B14F-4D97-AF65-F5344CB8AC3E}">
        <p14:creationId xmlns:p14="http://schemas.microsoft.com/office/powerpoint/2010/main" val="41301959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En un intento de reducir la cantidad de basura que se tira en los vertederos, algunas comunidades están adoptando la política de “quien tira, paga”. Con esta política, no se cobra una tasa fija por la recogida de la basura sino que cada uno paga en función de la basura que genera. Al igual que en el caso de la política contra la contaminación, eso nos obliga a internalizar los costes sociales que generamos con nuestra producción de basura, reduciendo la cantidad de basura que producimos (y animándonos a reciclar).</a:t>
            </a:r>
            <a:endParaRPr lang="en-US" dirty="0"/>
          </a:p>
        </p:txBody>
      </p:sp>
      <p:sp>
        <p:nvSpPr>
          <p:cNvPr id="4" name="Slide Number Placeholder 3"/>
          <p:cNvSpPr>
            <a:spLocks noGrp="1"/>
          </p:cNvSpPr>
          <p:nvPr>
            <p:ph type="sldNum" sz="quarter" idx="10"/>
          </p:nvPr>
        </p:nvSpPr>
        <p:spPr/>
        <p:txBody>
          <a:bodyPr/>
          <a:lstStyle/>
          <a:p>
            <a:fld id="{CED8C47B-9B01-4B06-812B-8BF26652883D}" type="slidenum">
              <a:rPr lang="en-US" smtClean="0"/>
              <a:t>29</a:t>
            </a:fld>
            <a:endParaRPr lang="en-US"/>
          </a:p>
        </p:txBody>
      </p:sp>
    </p:spTree>
    <p:extLst>
      <p:ext uri="{BB962C8B-B14F-4D97-AF65-F5344CB8AC3E}">
        <p14:creationId xmlns:p14="http://schemas.microsoft.com/office/powerpoint/2010/main" val="41301959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El incentivo opuesto basado en el mercado puede animar a los individuos a consumir una cantidad mayor de un bien en el caso de las externalidades positivas.</a:t>
            </a:r>
            <a:endParaRPr lang="en-U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En el gráfico, la cantidad socialmente óptima es 50, aunque el individuo solo querrá consumir 40. Una subvención </a:t>
            </a:r>
            <a:r>
              <a:rPr lang="es-ES" sz="1200" kern="1200" dirty="0" err="1" smtClean="0">
                <a:solidFill>
                  <a:schemeClr val="tx1"/>
                </a:solidFill>
                <a:effectLst/>
                <a:latin typeface="+mn-lt"/>
                <a:ea typeface="+mn-ea"/>
                <a:cs typeface="+mn-cs"/>
              </a:rPr>
              <a:t>pigouviana</a:t>
            </a:r>
            <a:r>
              <a:rPr lang="es-ES" sz="1200" kern="1200" dirty="0" smtClean="0">
                <a:solidFill>
                  <a:schemeClr val="tx1"/>
                </a:solidFill>
                <a:effectLst/>
                <a:latin typeface="+mn-lt"/>
                <a:ea typeface="+mn-ea"/>
                <a:cs typeface="+mn-cs"/>
              </a:rPr>
              <a:t> puede funcionar como un aumento de la renta, desplazando la curva de demanda hacia la derecha y aumentando el consumo.</a:t>
            </a:r>
            <a:endParaRPr lang="en-US" dirty="0"/>
          </a:p>
        </p:txBody>
      </p:sp>
      <p:sp>
        <p:nvSpPr>
          <p:cNvPr id="4" name="Slide Number Placeholder 3"/>
          <p:cNvSpPr>
            <a:spLocks noGrp="1"/>
          </p:cNvSpPr>
          <p:nvPr>
            <p:ph type="sldNum" sz="quarter" idx="10"/>
          </p:nvPr>
        </p:nvSpPr>
        <p:spPr/>
        <p:txBody>
          <a:bodyPr/>
          <a:lstStyle/>
          <a:p>
            <a:fld id="{CED8C47B-9B01-4B06-812B-8BF26652883D}" type="slidenum">
              <a:rPr lang="en-US" smtClean="0"/>
              <a:t>30</a:t>
            </a:fld>
            <a:endParaRPr lang="en-US"/>
          </a:p>
        </p:txBody>
      </p:sp>
    </p:spTree>
    <p:extLst>
      <p:ext uri="{BB962C8B-B14F-4D97-AF65-F5344CB8AC3E}">
        <p14:creationId xmlns:p14="http://schemas.microsoft.com/office/powerpoint/2010/main" val="41301959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D8C47B-9B01-4B06-812B-8BF26652883D}" type="slidenum">
              <a:rPr lang="en-US" smtClean="0"/>
              <a:t>31</a:t>
            </a:fld>
            <a:endParaRPr lang="en-US"/>
          </a:p>
        </p:txBody>
      </p:sp>
    </p:spTree>
    <p:extLst>
      <p:ext uri="{BB962C8B-B14F-4D97-AF65-F5344CB8AC3E}">
        <p14:creationId xmlns:p14="http://schemas.microsoft.com/office/powerpoint/2010/main" val="41301959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Diles a los alumnos que muchos bienes son privados, pero otros no, y en este apartado se explicará la diferencia entre algunos tipos de bienes y cómo se suministran al mercado. Primero, tenemos que hablar de dos características de los bienes…</a:t>
            </a:r>
            <a:endParaRPr lang="en-US" dirty="0"/>
          </a:p>
        </p:txBody>
      </p:sp>
      <p:sp>
        <p:nvSpPr>
          <p:cNvPr id="4" name="Slide Number Placeholder 3"/>
          <p:cNvSpPr>
            <a:spLocks noGrp="1"/>
          </p:cNvSpPr>
          <p:nvPr>
            <p:ph type="sldNum" sz="quarter" idx="10"/>
          </p:nvPr>
        </p:nvSpPr>
        <p:spPr/>
        <p:txBody>
          <a:bodyPr/>
          <a:lstStyle/>
          <a:p>
            <a:fld id="{CED8C47B-9B01-4B06-812B-8BF26652883D}" type="slidenum">
              <a:rPr lang="en-US" smtClean="0"/>
              <a:t>32</a:t>
            </a:fld>
            <a:endParaRPr lang="en-US"/>
          </a:p>
        </p:txBody>
      </p:sp>
    </p:spTree>
    <p:extLst>
      <p:ext uri="{BB962C8B-B14F-4D97-AF65-F5344CB8AC3E}">
        <p14:creationId xmlns:p14="http://schemas.microsoft.com/office/powerpoint/2010/main" val="41301959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Pregunta a los alumnos: si me como esta manzana, ¿podéis comérosla también vosotros? Naturalmente, dirán que no.</a:t>
            </a:r>
            <a:endParaRPr lang="en-US" dirty="0"/>
          </a:p>
        </p:txBody>
      </p:sp>
      <p:sp>
        <p:nvSpPr>
          <p:cNvPr id="4" name="Slide Number Placeholder 3"/>
          <p:cNvSpPr>
            <a:spLocks noGrp="1"/>
          </p:cNvSpPr>
          <p:nvPr>
            <p:ph type="sldNum" sz="quarter" idx="10"/>
          </p:nvPr>
        </p:nvSpPr>
        <p:spPr/>
        <p:txBody>
          <a:bodyPr/>
          <a:lstStyle/>
          <a:p>
            <a:fld id="{CED8C47B-9B01-4B06-812B-8BF26652883D}" type="slidenum">
              <a:rPr lang="en-US" smtClean="0"/>
              <a:t>33</a:t>
            </a:fld>
            <a:endParaRPr lang="en-US"/>
          </a:p>
        </p:txBody>
      </p:sp>
    </p:spTree>
    <p:extLst>
      <p:ext uri="{BB962C8B-B14F-4D97-AF65-F5344CB8AC3E}">
        <p14:creationId xmlns:p14="http://schemas.microsoft.com/office/powerpoint/2010/main" val="41301959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Diles a los alumnos que dejarás de lado los ejemplos durante unos minutos.</a:t>
            </a:r>
            <a:endParaRPr lang="en-US" dirty="0"/>
          </a:p>
        </p:txBody>
      </p:sp>
      <p:sp>
        <p:nvSpPr>
          <p:cNvPr id="4" name="Slide Number Placeholder 3"/>
          <p:cNvSpPr>
            <a:spLocks noGrp="1"/>
          </p:cNvSpPr>
          <p:nvPr>
            <p:ph type="sldNum" sz="quarter" idx="10"/>
          </p:nvPr>
        </p:nvSpPr>
        <p:spPr/>
        <p:txBody>
          <a:bodyPr/>
          <a:lstStyle/>
          <a:p>
            <a:fld id="{CED8C47B-9B01-4B06-812B-8BF26652883D}" type="slidenum">
              <a:rPr lang="en-US" smtClean="0"/>
              <a:t>34</a:t>
            </a:fld>
            <a:endParaRPr lang="en-US"/>
          </a:p>
        </p:txBody>
      </p:sp>
    </p:spTree>
    <p:extLst>
      <p:ext uri="{BB962C8B-B14F-4D97-AF65-F5344CB8AC3E}">
        <p14:creationId xmlns:p14="http://schemas.microsoft.com/office/powerpoint/2010/main" val="4130195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Esta situación provocaría un aumento de la oferta, representado en el gráfico. Ahora pregunta qué ocurriría en este mercado si sus trabajadores decidieran que es un sitio tan maravilloso para trabajar que la empresa no tiene que pagarles más. Naturalmente, el resultado es el mismo. Señala que ambos ejemplos ilustran la decisión que tomaría la empresa si pudiera evitar pagar algunos de los costes relacionados con la producción.</a:t>
            </a:r>
            <a:endParaRPr lang="en-U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Pero ¿son </a:t>
            </a:r>
            <a:r>
              <a:rPr lang="es-ES" sz="1200" kern="1200" dirty="0" smtClean="0">
                <a:solidFill>
                  <a:schemeClr val="tx1"/>
                </a:solidFill>
                <a:effectLst/>
                <a:latin typeface="+mn-lt"/>
                <a:ea typeface="+mn-ea"/>
                <a:cs typeface="+mn-cs"/>
              </a:rPr>
              <a:t>estos recursos realmente gratuitos? Son gratuitos para la empresa, </a:t>
            </a:r>
            <a:r>
              <a:rPr lang="es-ES" sz="1200" kern="1200" dirty="0" smtClean="0">
                <a:solidFill>
                  <a:schemeClr val="tx1"/>
                </a:solidFill>
                <a:effectLst/>
                <a:latin typeface="+mn-lt"/>
                <a:ea typeface="+mn-ea"/>
                <a:cs typeface="+mn-cs"/>
              </a:rPr>
              <a:t>pero ¿lo </a:t>
            </a:r>
            <a:r>
              <a:rPr lang="es-ES" sz="1200" kern="1200" dirty="0" smtClean="0">
                <a:solidFill>
                  <a:schemeClr val="tx1"/>
                </a:solidFill>
                <a:effectLst/>
                <a:latin typeface="+mn-lt"/>
                <a:ea typeface="+mn-ea"/>
                <a:cs typeface="+mn-cs"/>
              </a:rPr>
              <a:t>son realmente? Que los alumnos comprendan que se destinan recursos a la producción de lana y que los trabajadores renuncian a algo (a su tiempo de ocio) para trabajar en la empresa, aunque no quieran que se les compense por su trabajo.</a:t>
            </a:r>
            <a:endParaRPr lang="en-US" dirty="0"/>
          </a:p>
        </p:txBody>
      </p:sp>
      <p:sp>
        <p:nvSpPr>
          <p:cNvPr id="4" name="Slide Number Placeholder 3"/>
          <p:cNvSpPr>
            <a:spLocks noGrp="1"/>
          </p:cNvSpPr>
          <p:nvPr>
            <p:ph type="sldNum" sz="quarter" idx="10"/>
          </p:nvPr>
        </p:nvSpPr>
        <p:spPr/>
        <p:txBody>
          <a:bodyPr/>
          <a:lstStyle/>
          <a:p>
            <a:fld id="{CED8C47B-9B01-4B06-812B-8BF26652883D}" type="slidenum">
              <a:rPr lang="en-US" smtClean="0"/>
              <a:t>8</a:t>
            </a:fld>
            <a:endParaRPr lang="en-US"/>
          </a:p>
        </p:txBody>
      </p:sp>
    </p:spTree>
    <p:extLst>
      <p:ext uri="{BB962C8B-B14F-4D97-AF65-F5344CB8AC3E}">
        <p14:creationId xmlns:p14="http://schemas.microsoft.com/office/powerpoint/2010/main" val="41301959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Algunos alumnos dirán que podrían cogerla en un huerto (si no es suya o si no tienen permiso, eso es robar), pero en general dirán que hay que pagar por ella.</a:t>
            </a:r>
            <a:endParaRPr lang="en-US" dirty="0"/>
          </a:p>
        </p:txBody>
      </p:sp>
      <p:sp>
        <p:nvSpPr>
          <p:cNvPr id="4" name="Slide Number Placeholder 3"/>
          <p:cNvSpPr>
            <a:spLocks noGrp="1"/>
          </p:cNvSpPr>
          <p:nvPr>
            <p:ph type="sldNum" sz="quarter" idx="10"/>
          </p:nvPr>
        </p:nvSpPr>
        <p:spPr/>
        <p:txBody>
          <a:bodyPr/>
          <a:lstStyle/>
          <a:p>
            <a:fld id="{CED8C47B-9B01-4B06-812B-8BF26652883D}" type="slidenum">
              <a:rPr lang="en-US" smtClean="0"/>
              <a:t>35</a:t>
            </a:fld>
            <a:endParaRPr lang="en-US"/>
          </a:p>
        </p:txBody>
      </p:sp>
    </p:spTree>
    <p:extLst>
      <p:ext uri="{BB962C8B-B14F-4D97-AF65-F5344CB8AC3E}">
        <p14:creationId xmlns:p14="http://schemas.microsoft.com/office/powerpoint/2010/main" val="41301959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D8C47B-9B01-4B06-812B-8BF26652883D}" type="slidenum">
              <a:rPr lang="en-US" smtClean="0"/>
              <a:t>36</a:t>
            </a:fld>
            <a:endParaRPr lang="en-US"/>
          </a:p>
        </p:txBody>
      </p:sp>
    </p:spTree>
    <p:extLst>
      <p:ext uri="{BB962C8B-B14F-4D97-AF65-F5344CB8AC3E}">
        <p14:creationId xmlns:p14="http://schemas.microsoft.com/office/powerpoint/2010/main" val="41301959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Diles a los alumnos que en este apartado vas a hablar de cada uno de estos cuatro sectores. De hecho, ya has hablado de los bienes rivales y excluibles. Se trata de bienes privados. Solo puede consumirlos una persona de cada vez y no se pueden obtener si no se pagan. Son bienes privados porque el mercado tiene un incentivo para ofrecerlos: si no se pagan, no se obtienen.</a:t>
            </a:r>
            <a:endParaRPr lang="en-U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El mercado también tiene un incentivo para ofrecer bienes tipo club: de nuevo, porque puede excluir a los que no los pagan. Estos bienes normalmente tienen un elevadísimo coste fijo, por lo que las empresas no los ofrecen al CM (como en el modelo de competencia perfecta), ya que el coste marginal es muy bajo.</a:t>
            </a:r>
          </a:p>
          <a:p>
            <a:endParaRPr lang="en-U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El mercado no ofrece los dos tipos de bienes que no son excluibles. Los recursos comunales son rivales en el consumo, por lo que si una persona los consume, otras no pueden consumirlos: diles a los alumnos que los analizarás por separado dentro de un momento. Centra la atención en el último recuadro: los bienes públicos.</a:t>
            </a:r>
            <a:endParaRPr lang="en-US" dirty="0"/>
          </a:p>
        </p:txBody>
      </p:sp>
      <p:sp>
        <p:nvSpPr>
          <p:cNvPr id="4" name="Slide Number Placeholder 3"/>
          <p:cNvSpPr>
            <a:spLocks noGrp="1"/>
          </p:cNvSpPr>
          <p:nvPr>
            <p:ph type="sldNum" sz="quarter" idx="10"/>
          </p:nvPr>
        </p:nvSpPr>
        <p:spPr/>
        <p:txBody>
          <a:bodyPr/>
          <a:lstStyle/>
          <a:p>
            <a:fld id="{CED8C47B-9B01-4B06-812B-8BF26652883D}" type="slidenum">
              <a:rPr lang="en-US" smtClean="0"/>
              <a:t>37</a:t>
            </a:fld>
            <a:endParaRPr lang="en-US"/>
          </a:p>
        </p:txBody>
      </p:sp>
    </p:spTree>
    <p:extLst>
      <p:ext uri="{BB962C8B-B14F-4D97-AF65-F5344CB8AC3E}">
        <p14:creationId xmlns:p14="http://schemas.microsoft.com/office/powerpoint/2010/main" val="41301959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Algunos alumnos dirán que están dispuestos a pagar mucho por la defensa nacional. Pregúntales si creen que se podría recaudar suficiente dinero para defensa nacional si se pidiera a la gente que enviara aportaciones a Washington. Dirán que no. Señala que aunque la gente hiciera aportaciones, no tiene forma de saber cuál es la parte que le corresponde. La provisión de defensa nacional (y de protección policial, etc.) plantea dos problemas. En primer lugar, no es rival en el consumo. Puede consumirla más de una persona en cualquier momento: de hecho, pueden consumirla muchas personas. Por tanto, es difícil averiguar cuál es la “parte” que le corresponde a una persona. En segundo lugar, no es excluible...</a:t>
            </a:r>
            <a:endParaRPr lang="en-US" dirty="0"/>
          </a:p>
        </p:txBody>
      </p:sp>
      <p:sp>
        <p:nvSpPr>
          <p:cNvPr id="4" name="Slide Number Placeholder 3"/>
          <p:cNvSpPr>
            <a:spLocks noGrp="1"/>
          </p:cNvSpPr>
          <p:nvPr>
            <p:ph type="sldNum" sz="quarter" idx="10"/>
          </p:nvPr>
        </p:nvSpPr>
        <p:spPr/>
        <p:txBody>
          <a:bodyPr/>
          <a:lstStyle/>
          <a:p>
            <a:fld id="{CED8C47B-9B01-4B06-812B-8BF26652883D}" type="slidenum">
              <a:rPr lang="en-US" smtClean="0"/>
              <a:t>38</a:t>
            </a:fld>
            <a:endParaRPr lang="en-US"/>
          </a:p>
        </p:txBody>
      </p:sp>
    </p:spTree>
    <p:extLst>
      <p:ext uri="{BB962C8B-B14F-4D97-AF65-F5344CB8AC3E}">
        <p14:creationId xmlns:p14="http://schemas.microsoft.com/office/powerpoint/2010/main" val="41301959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Pregunta a los alumnos qué ocurriría si uno de ellos no hiciera una aportación: ¿señalaría el gobierno su casa y dejaría que nuestros enemigos supieran que deben bombardearla primero porque no ha pagado?</a:t>
            </a:r>
            <a:endParaRPr lang="en-U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Sería imposible excluir a una persona de la cobertura de la defensa nacional, aunque no pagara (ya fuera, por ejemplo, un evasor fiscal o una persona sin hogar). Por tanto, al mercado no le interesa suministrar defensa nacional, ya que incluso los que no pagan pueden consumir el bien. Por tanto, el Estado tiene que suministrar </a:t>
            </a:r>
            <a:r>
              <a:rPr lang="es-ES" sz="1200" kern="1200" dirty="0" smtClean="0">
                <a:solidFill>
                  <a:schemeClr val="tx1"/>
                </a:solidFill>
                <a:effectLst/>
                <a:latin typeface="+mn-lt"/>
                <a:ea typeface="+mn-ea"/>
                <a:cs typeface="+mn-cs"/>
              </a:rPr>
              <a:t>ese tipo </a:t>
            </a:r>
            <a:r>
              <a:rPr lang="es-ES" sz="1200" kern="1200" dirty="0" smtClean="0">
                <a:solidFill>
                  <a:schemeClr val="tx1"/>
                </a:solidFill>
                <a:effectLst/>
                <a:latin typeface="+mn-lt"/>
                <a:ea typeface="+mn-ea"/>
                <a:cs typeface="+mn-cs"/>
              </a:rPr>
              <a:t>de bienes.</a:t>
            </a:r>
            <a:endParaRPr lang="en-US" dirty="0"/>
          </a:p>
        </p:txBody>
      </p:sp>
      <p:sp>
        <p:nvSpPr>
          <p:cNvPr id="4" name="Slide Number Placeholder 3"/>
          <p:cNvSpPr>
            <a:spLocks noGrp="1"/>
          </p:cNvSpPr>
          <p:nvPr>
            <p:ph type="sldNum" sz="quarter" idx="10"/>
          </p:nvPr>
        </p:nvSpPr>
        <p:spPr/>
        <p:txBody>
          <a:bodyPr/>
          <a:lstStyle/>
          <a:p>
            <a:fld id="{CED8C47B-9B01-4B06-812B-8BF26652883D}" type="slidenum">
              <a:rPr lang="en-US" smtClean="0"/>
              <a:t>39</a:t>
            </a:fld>
            <a:endParaRPr lang="en-US"/>
          </a:p>
        </p:txBody>
      </p:sp>
    </p:spTree>
    <p:extLst>
      <p:ext uri="{BB962C8B-B14F-4D97-AF65-F5344CB8AC3E}">
        <p14:creationId xmlns:p14="http://schemas.microsoft.com/office/powerpoint/2010/main" val="41301959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Si el Estado suministra bienes públicos, tiene que encontrar la manera de financiarlos, que consiste en recaudar impuestos. Por tanto, la financiación de los bienes públicos es obligatoria, no voluntaria.</a:t>
            </a:r>
            <a:endParaRPr lang="en-US" dirty="0"/>
          </a:p>
        </p:txBody>
      </p:sp>
      <p:sp>
        <p:nvSpPr>
          <p:cNvPr id="4" name="Slide Number Placeholder 3"/>
          <p:cNvSpPr>
            <a:spLocks noGrp="1"/>
          </p:cNvSpPr>
          <p:nvPr>
            <p:ph type="sldNum" sz="quarter" idx="10"/>
          </p:nvPr>
        </p:nvSpPr>
        <p:spPr/>
        <p:txBody>
          <a:bodyPr/>
          <a:lstStyle/>
          <a:p>
            <a:fld id="{CED8C47B-9B01-4B06-812B-8BF26652883D}" type="slidenum">
              <a:rPr lang="en-US" smtClean="0"/>
              <a:t>40</a:t>
            </a:fld>
            <a:endParaRPr lang="en-US"/>
          </a:p>
        </p:txBody>
      </p:sp>
    </p:spTree>
    <p:extLst>
      <p:ext uri="{BB962C8B-B14F-4D97-AF65-F5344CB8AC3E}">
        <p14:creationId xmlns:p14="http://schemas.microsoft.com/office/powerpoint/2010/main" val="41301959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Recuerda a los alumnos que la cantidad “correcta” de un bien es la cantidad con la que el beneficio marginal es igual al coste marginal. La situación no es distinta en el caso de la provisión de bienes públicos. El Estado debe suministrarlos hasta el punto en el que el beneficio social marginal es igual al coste social marginal.</a:t>
            </a:r>
            <a:endParaRPr lang="en-US" dirty="0"/>
          </a:p>
        </p:txBody>
      </p:sp>
      <p:sp>
        <p:nvSpPr>
          <p:cNvPr id="4" name="Slide Number Placeholder 3"/>
          <p:cNvSpPr>
            <a:spLocks noGrp="1"/>
          </p:cNvSpPr>
          <p:nvPr>
            <p:ph type="sldNum" sz="quarter" idx="10"/>
          </p:nvPr>
        </p:nvSpPr>
        <p:spPr/>
        <p:txBody>
          <a:bodyPr/>
          <a:lstStyle/>
          <a:p>
            <a:fld id="{CED8C47B-9B01-4B06-812B-8BF26652883D}" type="slidenum">
              <a:rPr lang="en-US" smtClean="0"/>
              <a:t>41</a:t>
            </a:fld>
            <a:endParaRPr lang="en-US"/>
          </a:p>
        </p:txBody>
      </p:sp>
    </p:spTree>
    <p:extLst>
      <p:ext uri="{BB962C8B-B14F-4D97-AF65-F5344CB8AC3E}">
        <p14:creationId xmlns:p14="http://schemas.microsoft.com/office/powerpoint/2010/main" val="41301959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Recuerda a los alumnos que la curva de demanda de mercado se obtiene sumando las curvas individuales de demanda a cada precio. Por tanto, se suman las cantidades individuales a cada precio para obtener una cantidad total, como se observa en el gráfico. Lo que queremos saber aquí es cuántas unidades consumiría todo el mundo a diferentes precios.</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ED8C47B-9B01-4B06-812B-8BF26652883D}" type="slidenum">
              <a:rPr lang="en-US" smtClean="0"/>
              <a:t>42</a:t>
            </a:fld>
            <a:endParaRPr lang="en-US"/>
          </a:p>
        </p:txBody>
      </p:sp>
    </p:spTree>
    <p:extLst>
      <p:ext uri="{BB962C8B-B14F-4D97-AF65-F5344CB8AC3E}">
        <p14:creationId xmlns:p14="http://schemas.microsoft.com/office/powerpoint/2010/main" val="41301959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En el caso de un bien público, ambos individuos pueden consumirlo al mismo tiempo. Lo que queremos saber es qué valor se concede a cada unidad, no cuántas unidades consumirá la gente. Por tanto, queremos saber cuánto valora todo el mundo una determinada cantidad de un bien público. La curva de demanda de mercado se obtiene, pues, sumando verticalmente las curvas de demanda individuales: sumando el valor de todas y cada una de las personas.</a:t>
            </a:r>
            <a:endParaRPr lang="en-US" dirty="0"/>
          </a:p>
        </p:txBody>
      </p:sp>
      <p:sp>
        <p:nvSpPr>
          <p:cNvPr id="4" name="Slide Number Placeholder 3"/>
          <p:cNvSpPr>
            <a:spLocks noGrp="1"/>
          </p:cNvSpPr>
          <p:nvPr>
            <p:ph type="sldNum" sz="quarter" idx="10"/>
          </p:nvPr>
        </p:nvSpPr>
        <p:spPr/>
        <p:txBody>
          <a:bodyPr/>
          <a:lstStyle/>
          <a:p>
            <a:fld id="{CED8C47B-9B01-4B06-812B-8BF26652883D}" type="slidenum">
              <a:rPr lang="en-US" smtClean="0"/>
              <a:t>43</a:t>
            </a:fld>
            <a:endParaRPr lang="en-US"/>
          </a:p>
        </p:txBody>
      </p:sp>
    </p:spTree>
    <p:extLst>
      <p:ext uri="{BB962C8B-B14F-4D97-AF65-F5344CB8AC3E}">
        <p14:creationId xmlns:p14="http://schemas.microsoft.com/office/powerpoint/2010/main" val="41301959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El equilibrio se encuentra en el punto en el que el beneficio social marginal es igual al coste social marginal.</a:t>
            </a:r>
            <a:endParaRPr lang="en-US" dirty="0"/>
          </a:p>
        </p:txBody>
      </p:sp>
      <p:sp>
        <p:nvSpPr>
          <p:cNvPr id="4" name="Slide Number Placeholder 3"/>
          <p:cNvSpPr>
            <a:spLocks noGrp="1"/>
          </p:cNvSpPr>
          <p:nvPr>
            <p:ph type="sldNum" sz="quarter" idx="10"/>
          </p:nvPr>
        </p:nvSpPr>
        <p:spPr/>
        <p:txBody>
          <a:bodyPr/>
          <a:lstStyle/>
          <a:p>
            <a:fld id="{CED8C47B-9B01-4B06-812B-8BF26652883D}" type="slidenum">
              <a:rPr lang="en-US" smtClean="0"/>
              <a:t>44</a:t>
            </a:fld>
            <a:endParaRPr lang="en-US"/>
          </a:p>
        </p:txBody>
      </p:sp>
    </p:spTree>
    <p:extLst>
      <p:ext uri="{BB962C8B-B14F-4D97-AF65-F5344CB8AC3E}">
        <p14:creationId xmlns:p14="http://schemas.microsoft.com/office/powerpoint/2010/main" val="4130195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Ahora diles a los alumnos que esta fábrica se encuentra al lado de un río y que su producción contamina el río. Eso impone considerables costes a las personas a las que les gusta disfrutar de la playa que hay en el río. También impone costes a una cervecera artesanal que utiliza el agua del río en el proceso de elaboración de la cerveza: es necesario realizar una filtración extra debido a la contaminación de la empresa de jerséis.</a:t>
            </a:r>
            <a:endParaRPr lang="en-U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Recuerda a los alumnos el resultado cuando la empresa de jerséis podía evitar los costes de producción. Ayúdalos a comprender que esta situación es exactamente igual: la empresa está evitando un coste de producción. No significa que no exista el coste: existe y se deja sentir en otros. Pero la empresa de jerséis no tiene que soportar los costes de su propia contaminación.</a:t>
            </a:r>
            <a:endParaRPr lang="en-US" dirty="0"/>
          </a:p>
        </p:txBody>
      </p:sp>
      <p:sp>
        <p:nvSpPr>
          <p:cNvPr id="4" name="Slide Number Placeholder 3"/>
          <p:cNvSpPr>
            <a:spLocks noGrp="1"/>
          </p:cNvSpPr>
          <p:nvPr>
            <p:ph type="sldNum" sz="quarter" idx="10"/>
          </p:nvPr>
        </p:nvSpPr>
        <p:spPr/>
        <p:txBody>
          <a:bodyPr/>
          <a:lstStyle/>
          <a:p>
            <a:fld id="{CED8C47B-9B01-4B06-812B-8BF26652883D}" type="slidenum">
              <a:rPr lang="en-US" smtClean="0"/>
              <a:t>9</a:t>
            </a:fld>
            <a:endParaRPr lang="en-US"/>
          </a:p>
        </p:txBody>
      </p:sp>
    </p:spTree>
    <p:extLst>
      <p:ext uri="{BB962C8B-B14F-4D97-AF65-F5344CB8AC3E}">
        <p14:creationId xmlns:p14="http://schemas.microsoft.com/office/powerpoint/2010/main" val="41301959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Pregunta a los alumnos cuántos vieron Barrio Sésamo cuando eran pequeños. Pregúntales a continuación cuántos padres enviaron aportaciones a PBS. Señala que los bienes públicos se pueden financiar (en parte) por medio de donaciones privadas.</a:t>
            </a:r>
            <a:endParaRPr lang="en-US" dirty="0"/>
          </a:p>
        </p:txBody>
      </p:sp>
      <p:sp>
        <p:nvSpPr>
          <p:cNvPr id="4" name="Slide Number Placeholder 3"/>
          <p:cNvSpPr>
            <a:spLocks noGrp="1"/>
          </p:cNvSpPr>
          <p:nvPr>
            <p:ph type="sldNum" sz="quarter" idx="10"/>
          </p:nvPr>
        </p:nvSpPr>
        <p:spPr/>
        <p:txBody>
          <a:bodyPr/>
          <a:lstStyle/>
          <a:p>
            <a:fld id="{CED8C47B-9B01-4B06-812B-8BF26652883D}" type="slidenum">
              <a:rPr lang="en-US" smtClean="0"/>
              <a:t>45</a:t>
            </a:fld>
            <a:endParaRPr lang="en-US"/>
          </a:p>
        </p:txBody>
      </p:sp>
    </p:spTree>
    <p:extLst>
      <p:ext uri="{BB962C8B-B14F-4D97-AF65-F5344CB8AC3E}">
        <p14:creationId xmlns:p14="http://schemas.microsoft.com/office/powerpoint/2010/main" val="41301959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Señala a los alumnos que Estados Unidos es un país caritativo y que las donaciones aumentan con el paso del tiempo.</a:t>
            </a:r>
            <a:endParaRPr lang="en-US" dirty="0"/>
          </a:p>
        </p:txBody>
      </p:sp>
      <p:sp>
        <p:nvSpPr>
          <p:cNvPr id="4" name="Slide Number Placeholder 3"/>
          <p:cNvSpPr>
            <a:spLocks noGrp="1"/>
          </p:cNvSpPr>
          <p:nvPr>
            <p:ph type="sldNum" sz="quarter" idx="10"/>
          </p:nvPr>
        </p:nvSpPr>
        <p:spPr/>
        <p:txBody>
          <a:bodyPr/>
          <a:lstStyle/>
          <a:p>
            <a:fld id="{CED8C47B-9B01-4B06-812B-8BF26652883D}" type="slidenum">
              <a:rPr lang="en-US" smtClean="0"/>
              <a:t>46</a:t>
            </a:fld>
            <a:endParaRPr lang="en-US"/>
          </a:p>
        </p:txBody>
      </p:sp>
    </p:spTree>
    <p:extLst>
      <p:ext uri="{BB962C8B-B14F-4D97-AF65-F5344CB8AC3E}">
        <p14:creationId xmlns:p14="http://schemas.microsoft.com/office/powerpoint/2010/main" val="41301959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Vuelve al gráfico y señala la disminución que experimentaron las donaciones en la última recesión, justo cuando más necesarias eran.</a:t>
            </a:r>
            <a:endParaRPr lang="en-US" dirty="0"/>
          </a:p>
        </p:txBody>
      </p:sp>
      <p:sp>
        <p:nvSpPr>
          <p:cNvPr id="4" name="Slide Number Placeholder 3"/>
          <p:cNvSpPr>
            <a:spLocks noGrp="1"/>
          </p:cNvSpPr>
          <p:nvPr>
            <p:ph type="sldNum" sz="quarter" idx="10"/>
          </p:nvPr>
        </p:nvSpPr>
        <p:spPr/>
        <p:txBody>
          <a:bodyPr/>
          <a:lstStyle/>
          <a:p>
            <a:fld id="{CED8C47B-9B01-4B06-812B-8BF26652883D}" type="slidenum">
              <a:rPr lang="en-US" smtClean="0"/>
              <a:t>47</a:t>
            </a:fld>
            <a:endParaRPr lang="en-US"/>
          </a:p>
        </p:txBody>
      </p:sp>
    </p:spTree>
    <p:extLst>
      <p:ext uri="{BB962C8B-B14F-4D97-AF65-F5344CB8AC3E}">
        <p14:creationId xmlns:p14="http://schemas.microsoft.com/office/powerpoint/2010/main" val="41301959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Señala que no parece que la limitación de las capturas sea lo mejor para los pescadores. Recuérdales la tabla que muestra los cuatro tipos de bienes (transparencia 37) y el segmento rival y no excluible. No es posible impedir a nadie que consuma pescado o pesque, pero el consumo de una persona reduce la oportunidad que tienen otras de consumir. Este tipo de bien tiene una externalidad negativa. Cuando un bien no es excluible, cualquier persona tiene un incentivo para consumir todo lo que quiera. Pero al hacerlo, el bien se agota y queda menos para los demás. La transacción de una persona perjudica a otras. La limitación de las capturas previene la sobreexplotación, permitiendo que haya más para todo el mundo.</a:t>
            </a:r>
            <a:endParaRPr lang="en-US" dirty="0"/>
          </a:p>
        </p:txBody>
      </p:sp>
      <p:sp>
        <p:nvSpPr>
          <p:cNvPr id="4" name="Slide Number Placeholder 3"/>
          <p:cNvSpPr>
            <a:spLocks noGrp="1"/>
          </p:cNvSpPr>
          <p:nvPr>
            <p:ph type="sldNum" sz="quarter" idx="10"/>
          </p:nvPr>
        </p:nvSpPr>
        <p:spPr/>
        <p:txBody>
          <a:bodyPr/>
          <a:lstStyle/>
          <a:p>
            <a:fld id="{CED8C47B-9B01-4B06-812B-8BF26652883D}" type="slidenum">
              <a:rPr lang="en-US" smtClean="0"/>
              <a:t>48</a:t>
            </a:fld>
            <a:endParaRPr lang="en-US"/>
          </a:p>
        </p:txBody>
      </p:sp>
    </p:spTree>
    <p:extLst>
      <p:ext uri="{BB962C8B-B14F-4D97-AF65-F5344CB8AC3E}">
        <p14:creationId xmlns:p14="http://schemas.microsoft.com/office/powerpoint/2010/main" val="41301959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D8C47B-9B01-4B06-812B-8BF26652883D}" type="slidenum">
              <a:rPr lang="en-US" smtClean="0"/>
              <a:t>49</a:t>
            </a:fld>
            <a:endParaRPr lang="en-US"/>
          </a:p>
        </p:txBody>
      </p:sp>
    </p:spTree>
    <p:extLst>
      <p:ext uri="{BB962C8B-B14F-4D97-AF65-F5344CB8AC3E}">
        <p14:creationId xmlns:p14="http://schemas.microsoft.com/office/powerpoint/2010/main" val="41301959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Recuerda a los alumnos esta pregunta: ¿por qué los búfalos estuvieron a punto de extinguirse, pero las vacas no, a pesar de que se utilizan para los mismos fines? Si no lo entendieron antes, deberían comprender que la diferencia se halla en que las vacas eran propiedad privada, mientras que los búfalos eran recursos comunales.</a:t>
            </a:r>
            <a:endParaRPr lang="en-US" dirty="0"/>
          </a:p>
        </p:txBody>
      </p:sp>
      <p:sp>
        <p:nvSpPr>
          <p:cNvPr id="4" name="Slide Number Placeholder 3"/>
          <p:cNvSpPr>
            <a:spLocks noGrp="1"/>
          </p:cNvSpPr>
          <p:nvPr>
            <p:ph type="sldNum" sz="quarter" idx="10"/>
          </p:nvPr>
        </p:nvSpPr>
        <p:spPr/>
        <p:txBody>
          <a:bodyPr/>
          <a:lstStyle/>
          <a:p>
            <a:fld id="{CED8C47B-9B01-4B06-812B-8BF26652883D}" type="slidenum">
              <a:rPr lang="en-US" smtClean="0"/>
              <a:t>50</a:t>
            </a:fld>
            <a:endParaRPr lang="en-US"/>
          </a:p>
        </p:txBody>
      </p:sp>
    </p:spTree>
    <p:extLst>
      <p:ext uri="{BB962C8B-B14F-4D97-AF65-F5344CB8AC3E}">
        <p14:creationId xmlns:p14="http://schemas.microsoft.com/office/powerpoint/2010/main" val="41301959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D8C47B-9B01-4B06-812B-8BF26652883D}" type="slidenum">
              <a:rPr lang="en-US" smtClean="0"/>
              <a:t>51</a:t>
            </a:fld>
            <a:endParaRPr lang="en-US"/>
          </a:p>
        </p:txBody>
      </p:sp>
    </p:spTree>
    <p:extLst>
      <p:ext uri="{BB962C8B-B14F-4D97-AF65-F5344CB8AC3E}">
        <p14:creationId xmlns:p14="http://schemas.microsoft.com/office/powerpoint/2010/main" val="41301959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Diles a los alumnos que la congestión del tráfico de Londres se había convertido en un grave problema, imponiendo una externalidad negativa a todo el mundo. ¿Cómo se resuelve una externalidad negativa? Por medio de impuestos.</a:t>
            </a:r>
            <a:endParaRPr lang="en-US" dirty="0"/>
          </a:p>
        </p:txBody>
      </p:sp>
      <p:sp>
        <p:nvSpPr>
          <p:cNvPr id="4" name="Slide Number Placeholder 3"/>
          <p:cNvSpPr>
            <a:spLocks noGrp="1"/>
          </p:cNvSpPr>
          <p:nvPr>
            <p:ph type="sldNum" sz="quarter" idx="10"/>
          </p:nvPr>
        </p:nvSpPr>
        <p:spPr/>
        <p:txBody>
          <a:bodyPr/>
          <a:lstStyle/>
          <a:p>
            <a:fld id="{CED8C47B-9B01-4B06-812B-8BF26652883D}" type="slidenum">
              <a:rPr lang="en-US" smtClean="0"/>
              <a:t>52</a:t>
            </a:fld>
            <a:endParaRPr lang="en-US"/>
          </a:p>
        </p:txBody>
      </p:sp>
    </p:spTree>
    <p:extLst>
      <p:ext uri="{BB962C8B-B14F-4D97-AF65-F5344CB8AC3E}">
        <p14:creationId xmlns:p14="http://schemas.microsoft.com/office/powerpoint/2010/main" val="30060285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Como muestra el gráfico, el impuesto disuadió de utilizar el automóvil y promovió otros tipos de transporte.</a:t>
            </a:r>
            <a:endParaRPr lang="en-US" dirty="0"/>
          </a:p>
        </p:txBody>
      </p:sp>
      <p:sp>
        <p:nvSpPr>
          <p:cNvPr id="4" name="Slide Number Placeholder 3"/>
          <p:cNvSpPr>
            <a:spLocks noGrp="1"/>
          </p:cNvSpPr>
          <p:nvPr>
            <p:ph type="sldNum" sz="quarter" idx="10"/>
          </p:nvPr>
        </p:nvSpPr>
        <p:spPr/>
        <p:txBody>
          <a:bodyPr/>
          <a:lstStyle/>
          <a:p>
            <a:fld id="{CED8C47B-9B01-4B06-812B-8BF26652883D}" type="slidenum">
              <a:rPr lang="en-US" smtClean="0"/>
              <a:t>53</a:t>
            </a:fld>
            <a:endParaRPr lang="en-US"/>
          </a:p>
        </p:txBody>
      </p:sp>
    </p:spTree>
    <p:extLst>
      <p:ext uri="{BB962C8B-B14F-4D97-AF65-F5344CB8AC3E}">
        <p14:creationId xmlns:p14="http://schemas.microsoft.com/office/powerpoint/2010/main" val="3006028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Este gráfico ilustra esta situación. La curva de oferta representa los costes efectivos a los que se enfrenta la empresa. La curva CSM representa los costes efectivos de la empresa más los costes que puede evitar. Pero como la empresa va a tomar su decisión de producción basándose únicamente en los costes que tiene que pagar realmente, elegirá la cantidad en la que se encuentran la oferta y la demanda, 400 en este gráfico. Recuerda a los alumnos que aunque la empresa pueda evitar los costes, estos siguen existiendo desde el punto de vista social. Por tanto, para la sociedad el punto óptimo sería el punto en el que la demanda corta a la curva CSM ‒en 300 unidades‒ ya que esa curva incluye todos los costes.</a:t>
            </a:r>
            <a:endParaRPr lang="en-US" dirty="0"/>
          </a:p>
        </p:txBody>
      </p:sp>
      <p:sp>
        <p:nvSpPr>
          <p:cNvPr id="4" name="Slide Number Placeholder 3"/>
          <p:cNvSpPr>
            <a:spLocks noGrp="1"/>
          </p:cNvSpPr>
          <p:nvPr>
            <p:ph type="sldNum" sz="quarter" idx="10"/>
          </p:nvPr>
        </p:nvSpPr>
        <p:spPr/>
        <p:txBody>
          <a:bodyPr/>
          <a:lstStyle/>
          <a:p>
            <a:fld id="{CED8C47B-9B01-4B06-812B-8BF26652883D}" type="slidenum">
              <a:rPr lang="en-US" smtClean="0"/>
              <a:t>10</a:t>
            </a:fld>
            <a:endParaRPr lang="en-US"/>
          </a:p>
        </p:txBody>
      </p:sp>
    </p:spTree>
    <p:extLst>
      <p:ext uri="{BB962C8B-B14F-4D97-AF65-F5344CB8AC3E}">
        <p14:creationId xmlns:p14="http://schemas.microsoft.com/office/powerpoint/2010/main" val="4130195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Podemos ver, de hecho, el coste que puede evitar la empresa: es el triángulo. Por ejemplo, la 301ª unidad tiene un coste marginal efectivo (costes totales) mayor que el beneficio marginal de la sociedad (de la curva de demanda). Esta unidad no se debe producir, pero se producirá porque la empresa no está teniendo en cuenta todos los costes. Por tanto, desde el punto de vista social, se está produciendo demasiado.</a:t>
            </a:r>
            <a:endParaRPr lang="en-US" dirty="0"/>
          </a:p>
        </p:txBody>
      </p:sp>
      <p:sp>
        <p:nvSpPr>
          <p:cNvPr id="4" name="Slide Number Placeholder 3"/>
          <p:cNvSpPr>
            <a:spLocks noGrp="1"/>
          </p:cNvSpPr>
          <p:nvPr>
            <p:ph type="sldNum" sz="quarter" idx="10"/>
          </p:nvPr>
        </p:nvSpPr>
        <p:spPr/>
        <p:txBody>
          <a:bodyPr/>
          <a:lstStyle/>
          <a:p>
            <a:fld id="{CED8C47B-9B01-4B06-812B-8BF26652883D}" type="slidenum">
              <a:rPr lang="en-US" smtClean="0"/>
              <a:t>11</a:t>
            </a:fld>
            <a:endParaRPr lang="en-US"/>
          </a:p>
        </p:txBody>
      </p:sp>
    </p:spTree>
    <p:extLst>
      <p:ext uri="{BB962C8B-B14F-4D97-AF65-F5344CB8AC3E}">
        <p14:creationId xmlns:p14="http://schemas.microsoft.com/office/powerpoint/2010/main" val="4130195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Pregunta a los alumnos si se les ocurren otros ejemplos (aparte de la contaminación) de externalidades negativas (consumo pasivo de tabaco, música alta, tirar basura en un parque).</a:t>
            </a:r>
            <a:endParaRPr lang="en-US" dirty="0"/>
          </a:p>
        </p:txBody>
      </p:sp>
      <p:sp>
        <p:nvSpPr>
          <p:cNvPr id="4" name="Slide Number Placeholder 3"/>
          <p:cNvSpPr>
            <a:spLocks noGrp="1"/>
          </p:cNvSpPr>
          <p:nvPr>
            <p:ph type="sldNum" sz="quarter" idx="10"/>
          </p:nvPr>
        </p:nvSpPr>
        <p:spPr/>
        <p:txBody>
          <a:bodyPr/>
          <a:lstStyle/>
          <a:p>
            <a:fld id="{CED8C47B-9B01-4B06-812B-8BF26652883D}" type="slidenum">
              <a:rPr lang="en-US" smtClean="0"/>
              <a:t>12</a:t>
            </a:fld>
            <a:endParaRPr lang="en-US"/>
          </a:p>
        </p:txBody>
      </p:sp>
    </p:spTree>
    <p:extLst>
      <p:ext uri="{BB962C8B-B14F-4D97-AF65-F5344CB8AC3E}">
        <p14:creationId xmlns:p14="http://schemas.microsoft.com/office/powerpoint/2010/main" val="4130195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Diles a los alumnos que también puede darse la situación contraria: que una actividad económica permita a un tercero beneficiarse de un intercambio, aunque no participe en él. Pregúntales si se les ocurren algunos ejemplos (el vecino que pinta su casa, planta un jardín, etc.). Indícales que en los </a:t>
            </a:r>
            <a:r>
              <a:rPr lang="es-ES" sz="1200" kern="1200" dirty="0" smtClean="0">
                <a:solidFill>
                  <a:schemeClr val="tx1"/>
                </a:solidFill>
                <a:effectLst/>
                <a:latin typeface="+mn-lt"/>
                <a:ea typeface="+mn-ea"/>
                <a:cs typeface="+mn-cs"/>
              </a:rPr>
              <a:t>ejemplos </a:t>
            </a:r>
            <a:r>
              <a:rPr lang="es-ES" sz="1200" kern="1200" dirty="0" smtClean="0">
                <a:solidFill>
                  <a:schemeClr val="tx1"/>
                </a:solidFill>
                <a:effectLst/>
                <a:latin typeface="+mn-lt"/>
                <a:ea typeface="+mn-ea"/>
                <a:cs typeface="+mn-cs"/>
              </a:rPr>
              <a:t>se beneficia alguna otra </a:t>
            </a:r>
            <a:r>
              <a:rPr lang="es-ES" sz="1200" kern="1200" dirty="0" smtClean="0">
                <a:solidFill>
                  <a:schemeClr val="tx1"/>
                </a:solidFill>
                <a:effectLst/>
                <a:latin typeface="+mn-lt"/>
                <a:ea typeface="+mn-ea"/>
                <a:cs typeface="+mn-cs"/>
              </a:rPr>
              <a:t>persona </a:t>
            </a:r>
            <a:r>
              <a:rPr lang="es-ES" sz="1200" kern="1200" dirty="0" smtClean="0">
                <a:solidFill>
                  <a:schemeClr val="tx1"/>
                </a:solidFill>
                <a:effectLst/>
                <a:latin typeface="+mn-lt"/>
                <a:ea typeface="+mn-ea"/>
                <a:cs typeface="+mn-cs"/>
              </a:rPr>
              <a:t>que no participa en el intercambio. Diles que dos grandes ejemplos que ilustran las externalidades positivas son las vacunas y la educación. Pregúntales por </a:t>
            </a:r>
            <a:r>
              <a:rPr lang="es-ES" sz="1200" kern="1200" dirty="0" smtClean="0">
                <a:solidFill>
                  <a:schemeClr val="tx1"/>
                </a:solidFill>
                <a:effectLst/>
                <a:latin typeface="+mn-lt"/>
                <a:ea typeface="+mn-ea"/>
                <a:cs typeface="+mn-cs"/>
              </a:rPr>
              <a:t>qué</a:t>
            </a:r>
            <a:r>
              <a:rPr lang="es-ES" sz="1200" kern="1200" baseline="0" dirty="0" smtClean="0">
                <a:solidFill>
                  <a:schemeClr val="tx1"/>
                </a:solidFill>
                <a:effectLst/>
                <a:latin typeface="+mn-lt"/>
                <a:ea typeface="+mn-ea"/>
                <a:cs typeface="+mn-cs"/>
              </a:rPr>
              <a:t> creen que es así</a:t>
            </a:r>
            <a:r>
              <a:rPr lang="es-ES" sz="120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CED8C47B-9B01-4B06-812B-8BF26652883D}" type="slidenum">
              <a:rPr lang="en-US" smtClean="0"/>
              <a:t>13</a:t>
            </a:fld>
            <a:endParaRPr lang="en-US"/>
          </a:p>
        </p:txBody>
      </p:sp>
    </p:spTree>
    <p:extLst>
      <p:ext uri="{BB962C8B-B14F-4D97-AF65-F5344CB8AC3E}">
        <p14:creationId xmlns:p14="http://schemas.microsoft.com/office/powerpoint/2010/main" val="4130195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D8C47B-9B01-4B06-812B-8BF26652883D}" type="slidenum">
              <a:rPr lang="en-US" smtClean="0"/>
              <a:t>14</a:t>
            </a:fld>
            <a:endParaRPr lang="en-US"/>
          </a:p>
        </p:txBody>
      </p:sp>
    </p:spTree>
    <p:extLst>
      <p:ext uri="{BB962C8B-B14F-4D97-AF65-F5344CB8AC3E}">
        <p14:creationId xmlns:p14="http://schemas.microsoft.com/office/powerpoint/2010/main" val="4130195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42DF5981-7FC8-44F2-B7B2-F12F8B04C766}" type="datetime1">
              <a:rPr lang="en-US" smtClean="0"/>
              <a:t>6/9/2017</a:t>
            </a:fld>
            <a:endParaRPr lang="en-US"/>
          </a:p>
        </p:txBody>
      </p:sp>
      <p:sp>
        <p:nvSpPr>
          <p:cNvPr id="8" name="Slide Number Placeholder 7"/>
          <p:cNvSpPr>
            <a:spLocks noGrp="1"/>
          </p:cNvSpPr>
          <p:nvPr>
            <p:ph type="sldNum" sz="quarter" idx="11"/>
          </p:nvPr>
        </p:nvSpPr>
        <p:spPr/>
        <p:txBody>
          <a:bodyPr/>
          <a:lstStyle/>
          <a:p>
            <a:fld id="{C058BF8C-FDA3-4CBF-8AC0-98B0C8CFC2B7}" type="slidenum">
              <a:rPr lang="en-US" smtClean="0"/>
              <a:t>‹Nº›</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F6A26C-301F-4AB4-A364-36FA22C34DB2}" type="datetime1">
              <a:rPr lang="en-US" smtClean="0"/>
              <a:t>6/9/2017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58BF8C-FDA3-4CBF-8AC0-98B0C8CFC2B7}" type="slidenum">
              <a:rPr lang="en-US" smtClean="0"/>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EEC253-68A5-4037-9096-24CA6C366087}" type="datetime1">
              <a:rPr lang="en-US" smtClean="0"/>
              <a:t>6/9/2017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58BF8C-FDA3-4CBF-8AC0-98B0C8CFC2B7}" type="slidenum">
              <a:rPr lang="en-US" smtClean="0"/>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ED74F9C4-EA06-42C6-A921-6217EB6CE9C2}" type="datetime1">
              <a:rPr lang="en-US" smtClean="0"/>
              <a:t>6/9/2017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58BF8C-FDA3-4CBF-8AC0-98B0C8CFC2B7}" type="slidenum">
              <a:rPr lang="en-US" smtClean="0"/>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8A4B46-5627-40E6-B007-96923955D188}" type="datetime1">
              <a:rPr lang="en-US" smtClean="0"/>
              <a:t>6/9/2017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58BF8C-FDA3-4CBF-8AC0-98B0C8CFC2B7}" type="slidenum">
              <a:rPr lang="en-US" smtClean="0"/>
              <a:t>‹Nº›</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8796BB62-26E4-4CBE-8C0D-F489EB314BA1}" type="datetime1">
              <a:rPr lang="en-US" smtClean="0"/>
              <a:t>6/9/2017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58BF8C-FDA3-4CBF-8AC0-98B0C8CFC2B7}" type="slidenum">
              <a:rPr lang="en-US" smtClean="0"/>
              <a:t>‹Nº›</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2038F352-2A04-4304-96BA-7BC9172E5563}" type="datetime1">
              <a:rPr lang="en-US" smtClean="0"/>
              <a:t>6/9/2017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58BF8C-FDA3-4CBF-8AC0-98B0C8CFC2B7}" type="slidenum">
              <a:rPr lang="en-US" smtClean="0"/>
              <a:t>‹Nº›</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F0E5C53-35BF-4727-969D-85F2E33D7AB0}" type="datetime1">
              <a:rPr lang="en-US" smtClean="0"/>
              <a:t>6/9/2017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58BF8C-FDA3-4CBF-8AC0-98B0C8CFC2B7}" type="slidenum">
              <a:rPr lang="en-US" smtClean="0"/>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352F8D-B620-4C07-87AA-22DEEBECD36D}" type="datetime1">
              <a:rPr lang="en-US" smtClean="0"/>
              <a:t>6/9/2017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58BF8C-FDA3-4CBF-8AC0-98B0C8CFC2B7}" type="slidenum">
              <a:rPr lang="en-US" smtClean="0"/>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DD4B93-11BC-456D-A704-2C995382E692}" type="datetime1">
              <a:rPr lang="en-US" smtClean="0"/>
              <a:t>6/9/2017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58BF8C-FDA3-4CBF-8AC0-98B0C8CFC2B7}" type="slidenum">
              <a:rPr lang="en-US" smtClean="0"/>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358305-BE55-404E-BDA4-A4FBB4CACAE3}" type="datetime1">
              <a:rPr lang="en-US" smtClean="0"/>
              <a:t>6/9/2017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58BF8C-FDA3-4CBF-8AC0-98B0C8CFC2B7}" type="slidenum">
              <a:rPr lang="en-US" smtClean="0"/>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EFAB4078-7103-490F-A522-6FA81DE8876D}" type="datetime1">
              <a:rPr lang="en-US" smtClean="0"/>
              <a:t>6/9/2017</a:t>
            </a:fld>
            <a:endParaRPr lang="en-US"/>
          </a:p>
        </p:txBody>
      </p:sp>
      <p:sp>
        <p:nvSpPr>
          <p:cNvPr id="5" name="Footer Placeholder 4"/>
          <p:cNvSpPr>
            <a:spLocks noGrp="1"/>
          </p:cNvSpPr>
          <p:nvPr>
            <p:ph type="ftr" sz="quarter" idx="3"/>
          </p:nvPr>
        </p:nvSpPr>
        <p:spPr>
          <a:xfrm>
            <a:off x="3505200" y="632460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C058BF8C-FDA3-4CBF-8AC0-98B0C8CFC2B7}" type="slidenum">
              <a:rPr lang="en-US" smtClean="0"/>
              <a:t>‹Nº›</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8.png"/><Relationship Id="rId11" Type="http://schemas.openxmlformats.org/officeDocument/2006/relationships/image" Target="../media/image33.jpe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42.jp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jpe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1.tif"/><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56.jpg"/><Relationship Id="rId4" Type="http://schemas.openxmlformats.org/officeDocument/2006/relationships/image" Target="../media/image55.png"/></Relationships>
</file>

<file path=ppt/slides/_rels/slide43.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60.jpg"/><Relationship Id="rId4" Type="http://schemas.openxmlformats.org/officeDocument/2006/relationships/image" Target="../media/image59.png"/></Relationships>
</file>

<file path=ppt/slides/_rels/slide4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391376" y="1926005"/>
            <a:ext cx="4371623" cy="2123658"/>
          </a:xfrm>
          <a:prstGeom prst="rect">
            <a:avLst/>
          </a:prstGeom>
          <a:noFill/>
        </p:spPr>
        <p:txBody>
          <a:bodyPr wrap="square" rtlCol="0">
            <a:spAutoFit/>
          </a:bodyPr>
          <a:lstStyle/>
          <a:p>
            <a:pPr algn="ctr"/>
            <a:r>
              <a:rPr lang="en-US" sz="4400" b="1" dirty="0" err="1" smtClean="0">
                <a:solidFill>
                  <a:srgbClr val="000000"/>
                </a:solidFill>
                <a:effectLst>
                  <a:outerShdw blurRad="50800" dist="38100" dir="5400000" algn="t" rotWithShape="0">
                    <a:prstClr val="black">
                      <a:alpha val="40000"/>
                    </a:prstClr>
                  </a:outerShdw>
                </a:effectLst>
                <a:latin typeface="Times New Roman" pitchFamily="18" charset="0"/>
                <a:cs typeface="Times New Roman" pitchFamily="18" charset="0"/>
              </a:rPr>
              <a:t>Capítulo</a:t>
            </a:r>
            <a:r>
              <a:rPr lang="en-US" sz="4400" b="1" dirty="0" smtClean="0">
                <a:solidFill>
                  <a:srgbClr val="000000"/>
                </a:solidFill>
                <a:effectLst>
                  <a:outerShdw blurRad="50800" dist="38100" dir="5400000" algn="t" rotWithShape="0">
                    <a:prstClr val="black">
                      <a:alpha val="40000"/>
                    </a:prstClr>
                  </a:outerShdw>
                </a:effectLst>
                <a:latin typeface="Times New Roman" pitchFamily="18" charset="0"/>
                <a:cs typeface="Times New Roman" pitchFamily="18" charset="0"/>
              </a:rPr>
              <a:t> </a:t>
            </a:r>
            <a:r>
              <a:rPr lang="en-US" sz="4400" b="1" dirty="0">
                <a:solidFill>
                  <a:srgbClr val="000000"/>
                </a:solidFill>
                <a:effectLst>
                  <a:outerShdw blurRad="50800" dist="38100" dir="5400000" algn="t" rotWithShape="0">
                    <a:prstClr val="black">
                      <a:alpha val="40000"/>
                    </a:prstClr>
                  </a:outerShdw>
                </a:effectLst>
                <a:latin typeface="Times New Roman" pitchFamily="18" charset="0"/>
                <a:cs typeface="Times New Roman" pitchFamily="18" charset="0"/>
              </a:rPr>
              <a:t>9</a:t>
            </a:r>
            <a:br>
              <a:rPr lang="en-US" sz="4400" b="1" dirty="0">
                <a:solidFill>
                  <a:srgbClr val="000000"/>
                </a:solidFill>
                <a:effectLst>
                  <a:outerShdw blurRad="50800" dist="38100" dir="5400000" algn="t" rotWithShape="0">
                    <a:prstClr val="black">
                      <a:alpha val="40000"/>
                    </a:prstClr>
                  </a:outerShdw>
                </a:effectLst>
                <a:latin typeface="Times New Roman" pitchFamily="18" charset="0"/>
                <a:cs typeface="Times New Roman" pitchFamily="18" charset="0"/>
              </a:rPr>
            </a:br>
            <a:r>
              <a:rPr lang="en-US" sz="4400" dirty="0" err="1" smtClean="0">
                <a:solidFill>
                  <a:srgbClr val="000000"/>
                </a:solidFill>
                <a:effectLst>
                  <a:outerShdw blurRad="50800" dist="38100" dir="5400000" algn="t" rotWithShape="0">
                    <a:prstClr val="black">
                      <a:alpha val="40000"/>
                    </a:prstClr>
                  </a:outerShdw>
                </a:effectLst>
                <a:latin typeface="Times New Roman" pitchFamily="18" charset="0"/>
                <a:cs typeface="Times New Roman" pitchFamily="18" charset="0"/>
              </a:rPr>
              <a:t>Externalidades</a:t>
            </a:r>
            <a:r>
              <a:rPr lang="en-US" sz="4400" dirty="0" smtClean="0">
                <a:solidFill>
                  <a:srgbClr val="000000"/>
                </a:solidFill>
                <a:effectLst>
                  <a:outerShdw blurRad="50800" dist="38100" dir="5400000" algn="t" rotWithShape="0">
                    <a:prstClr val="black">
                      <a:alpha val="40000"/>
                    </a:prstClr>
                  </a:outerShdw>
                </a:effectLst>
                <a:latin typeface="Times New Roman" pitchFamily="18" charset="0"/>
                <a:cs typeface="Times New Roman" pitchFamily="18" charset="0"/>
              </a:rPr>
              <a:t> </a:t>
            </a:r>
          </a:p>
          <a:p>
            <a:pPr algn="ctr"/>
            <a:r>
              <a:rPr lang="en-US" sz="4400" dirty="0" smtClean="0">
                <a:solidFill>
                  <a:srgbClr val="000000"/>
                </a:solidFill>
                <a:effectLst>
                  <a:outerShdw blurRad="50800" dist="38100" dir="5400000" algn="t" rotWithShape="0">
                    <a:prstClr val="black">
                      <a:alpha val="40000"/>
                    </a:prstClr>
                  </a:outerShdw>
                </a:effectLst>
                <a:latin typeface="Times New Roman" pitchFamily="18" charset="0"/>
                <a:cs typeface="Times New Roman" pitchFamily="18" charset="0"/>
              </a:rPr>
              <a:t>y </a:t>
            </a:r>
            <a:r>
              <a:rPr lang="en-US" sz="4400" dirty="0" err="1" smtClean="0">
                <a:solidFill>
                  <a:srgbClr val="000000"/>
                </a:solidFill>
                <a:effectLst>
                  <a:outerShdw blurRad="50800" dist="38100" dir="5400000" algn="t" rotWithShape="0">
                    <a:prstClr val="black">
                      <a:alpha val="40000"/>
                    </a:prstClr>
                  </a:outerShdw>
                </a:effectLst>
                <a:latin typeface="Times New Roman" pitchFamily="18" charset="0"/>
                <a:cs typeface="Times New Roman" pitchFamily="18" charset="0"/>
              </a:rPr>
              <a:t>bienes</a:t>
            </a:r>
            <a:r>
              <a:rPr lang="en-US" sz="4400" dirty="0" smtClean="0">
                <a:solidFill>
                  <a:srgbClr val="000000"/>
                </a:solidFill>
                <a:effectLst>
                  <a:outerShdw blurRad="50800" dist="38100" dir="5400000" algn="t" rotWithShape="0">
                    <a:prstClr val="black">
                      <a:alpha val="40000"/>
                    </a:prstClr>
                  </a:outerShdw>
                </a:effectLst>
                <a:latin typeface="Times New Roman" pitchFamily="18" charset="0"/>
                <a:cs typeface="Times New Roman" pitchFamily="18" charset="0"/>
              </a:rPr>
              <a:t> </a:t>
            </a:r>
            <a:r>
              <a:rPr lang="en-US" sz="4400" dirty="0" err="1" smtClean="0">
                <a:solidFill>
                  <a:srgbClr val="000000"/>
                </a:solidFill>
                <a:effectLst>
                  <a:outerShdw blurRad="50800" dist="38100" dir="5400000" algn="t" rotWithShape="0">
                    <a:prstClr val="black">
                      <a:alpha val="40000"/>
                    </a:prstClr>
                  </a:outerShdw>
                </a:effectLst>
                <a:latin typeface="Times New Roman" pitchFamily="18" charset="0"/>
                <a:cs typeface="Times New Roman" pitchFamily="18" charset="0"/>
              </a:rPr>
              <a:t>públicos</a:t>
            </a:r>
            <a:endParaRPr lang="en-US" sz="4400" dirty="0">
              <a:effectLst>
                <a:outerShdw blurRad="50800" dist="38100" dir="5400000" algn="t" rotWithShape="0">
                  <a:prstClr val="black">
                    <a:alpha val="40000"/>
                  </a:prstClr>
                </a:outerShdw>
              </a:effectLst>
              <a:latin typeface="Times New Roman" pitchFamily="18" charset="0"/>
              <a:cs typeface="Times New Roman"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540" y="931204"/>
            <a:ext cx="3764635" cy="4767404"/>
          </a:xfrm>
          <a:prstGeom prst="rect">
            <a:avLst/>
          </a:prstGeom>
          <a:ln>
            <a:solidFill>
              <a:srgbClr val="000000"/>
            </a:solidFill>
          </a:ln>
        </p:spPr>
      </p:pic>
    </p:spTree>
    <p:extLst>
      <p:ext uri="{BB962C8B-B14F-4D97-AF65-F5344CB8AC3E}">
        <p14:creationId xmlns:p14="http://schemas.microsoft.com/office/powerpoint/2010/main" val="18247679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0"/>
            <a:ext cx="7772400" cy="2743200"/>
          </a:xfrm>
        </p:spPr>
        <p:txBody>
          <a:bodyPr>
            <a:normAutofit/>
          </a:bodyPr>
          <a:lstStyle/>
          <a:p>
            <a:pPr algn="l"/>
            <a:r>
              <a:rPr lang="en-US" sz="3600" dirty="0">
                <a:latin typeface="Times New Roman" pitchFamily="18" charset="0"/>
                <a:cs typeface="Times New Roman" pitchFamily="18" charset="0"/>
              </a:rPr>
              <a:t/>
            </a:r>
            <a:br>
              <a:rPr lang="en-US" sz="3600" dirty="0">
                <a:latin typeface="Times New Roman" pitchFamily="18" charset="0"/>
                <a:cs typeface="Times New Roman" pitchFamily="18" charset="0"/>
              </a:rPr>
            </a:b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600" dirty="0">
                <a:latin typeface="Times New Roman" pitchFamily="18" charset="0"/>
                <a:cs typeface="Times New Roman" pitchFamily="18" charset="0"/>
              </a:rPr>
              <a:t/>
            </a:r>
            <a:br>
              <a:rPr lang="en-US" sz="3600" dirty="0">
                <a:latin typeface="Times New Roman" pitchFamily="18" charset="0"/>
                <a:cs typeface="Times New Roman" pitchFamily="18" charset="0"/>
              </a:rPr>
            </a:br>
            <a:endParaRPr lang="en-US" sz="3600" dirty="0">
              <a:latin typeface="Times New Roman" pitchFamily="18" charset="0"/>
              <a:cs typeface="Times New Roman" pitchFamily="18" charset="0"/>
            </a:endParaRPr>
          </a:p>
        </p:txBody>
      </p:sp>
      <p:sp>
        <p:nvSpPr>
          <p:cNvPr id="4" name="TextBox 3"/>
          <p:cNvSpPr txBox="1"/>
          <p:nvPr/>
        </p:nvSpPr>
        <p:spPr>
          <a:xfrm>
            <a:off x="0" y="685800"/>
            <a:ext cx="9144000" cy="830997"/>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9.1 </a:t>
            </a:r>
            <a:r>
              <a:rPr lang="en-US" sz="2400" dirty="0" err="1">
                <a:solidFill>
                  <a:schemeClr val="bg1"/>
                </a:solidFill>
                <a:latin typeface="Times New Roman" pitchFamily="18" charset="0"/>
                <a:cs typeface="Times New Roman" pitchFamily="18" charset="0"/>
              </a:rPr>
              <a:t>Externalidades</a:t>
            </a:r>
            <a:endParaRPr lang="en-US" sz="2400" dirty="0">
              <a:solidFill>
                <a:schemeClr val="bg1"/>
              </a:solidFill>
              <a:latin typeface="Times New Roman" pitchFamily="18" charset="0"/>
              <a:cs typeface="Times New Roman" pitchFamily="18" charset="0"/>
            </a:endParaRPr>
          </a:p>
          <a:p>
            <a:r>
              <a:rPr lang="en-US" sz="2400" dirty="0">
                <a:solidFill>
                  <a:schemeClr val="bg1"/>
                </a:solidFill>
                <a:latin typeface="Times New Roman" pitchFamily="18" charset="0"/>
                <a:cs typeface="Times New Roman" pitchFamily="18" charset="0"/>
              </a:rPr>
              <a:t>	Una </a:t>
            </a:r>
            <a:r>
              <a:rPr lang="en-US" sz="2400" dirty="0" err="1">
                <a:solidFill>
                  <a:schemeClr val="bg1"/>
                </a:solidFill>
                <a:latin typeface="Times New Roman" pitchFamily="18" charset="0"/>
                <a:cs typeface="Times New Roman" pitchFamily="18" charset="0"/>
              </a:rPr>
              <a:t>mano</a:t>
            </a:r>
            <a:r>
              <a:rPr lang="en-US" sz="2400" dirty="0">
                <a:solidFill>
                  <a:schemeClr val="bg1"/>
                </a:solidFill>
                <a:latin typeface="Times New Roman" pitchFamily="18" charset="0"/>
                <a:cs typeface="Times New Roman" pitchFamily="18" charset="0"/>
              </a:rPr>
              <a:t> invisible “</a:t>
            </a:r>
            <a:r>
              <a:rPr lang="en-US" sz="2400" dirty="0" err="1">
                <a:solidFill>
                  <a:schemeClr val="bg1"/>
                </a:solidFill>
                <a:latin typeface="Times New Roman" pitchFamily="18" charset="0"/>
                <a:cs typeface="Times New Roman" pitchFamily="18" charset="0"/>
              </a:rPr>
              <a:t>defectuosa</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externalidades</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negativas</a:t>
            </a:r>
            <a:endParaRPr lang="en-US" sz="2400" dirty="0">
              <a:solidFill>
                <a:schemeClr val="bg1"/>
              </a:solidFill>
              <a:latin typeface="Times New Roman" pitchFamily="18" charset="0"/>
              <a:cs typeface="Times New Roman" pitchFamily="18" charset="0"/>
            </a:endParaRPr>
          </a:p>
        </p:txBody>
      </p:sp>
      <p:sp>
        <p:nvSpPr>
          <p:cNvPr id="14" name="Title 1"/>
          <p:cNvSpPr txBox="1">
            <a:spLocks/>
          </p:cNvSpPr>
          <p:nvPr/>
        </p:nvSpPr>
        <p:spPr>
          <a:xfrm>
            <a:off x="914400" y="5896661"/>
            <a:ext cx="7517714" cy="33406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err="1" smtClean="0">
                <a:ln>
                  <a:noFill/>
                </a:ln>
                <a:solidFill>
                  <a:srgbClr val="1F497D">
                    <a:lumMod val="60000"/>
                    <a:lumOff val="40000"/>
                  </a:srgbClr>
                </a:solidFill>
                <a:effectLst/>
                <a:uLnTx/>
                <a:uFillTx/>
                <a:latin typeface="HelveticaNeueLT Pro 65 Md"/>
                <a:ea typeface="+mj-ea"/>
                <a:cs typeface="HelveticaNeueLT Pro 65 Md"/>
              </a:rPr>
              <a:t>Figura</a:t>
            </a:r>
            <a:r>
              <a:rPr kumimoji="0" lang="en-US" sz="1600" b="0" i="0" u="none" strike="noStrike" kern="1200" cap="none" spc="0" normalizeH="0" baseline="0" noProof="0" dirty="0" smtClean="0">
                <a:ln>
                  <a:noFill/>
                </a:ln>
                <a:solidFill>
                  <a:srgbClr val="1F497D">
                    <a:lumMod val="60000"/>
                    <a:lumOff val="40000"/>
                  </a:srgbClr>
                </a:solidFill>
                <a:effectLst/>
                <a:uLnTx/>
                <a:uFillTx/>
                <a:latin typeface="HelveticaNeueLT Pro 65 Md"/>
                <a:ea typeface="+mj-ea"/>
                <a:cs typeface="HelveticaNeueLT Pro 65 Md"/>
              </a:rPr>
              <a:t> 9.2 </a:t>
            </a:r>
            <a:r>
              <a:rPr kumimoji="0" lang="en-US" sz="1600" b="0" i="0" u="none" strike="noStrike" kern="1200" cap="none" spc="0" normalizeH="0" baseline="0" noProof="0" dirty="0" smtClean="0">
                <a:ln>
                  <a:noFill/>
                </a:ln>
                <a:solidFill>
                  <a:sysClr val="windowText" lastClr="000000"/>
                </a:solidFill>
                <a:effectLst/>
                <a:uLnTx/>
                <a:uFillTx/>
                <a:latin typeface="HelveticaNeueLT Pro 65 Md"/>
                <a:ea typeface="+mj-ea"/>
                <a:cs typeface="HelveticaNeueLT Pro 65 Md"/>
              </a:rPr>
              <a:t>La </a:t>
            </a:r>
            <a:r>
              <a:rPr kumimoji="0" lang="en-US" sz="1600" b="0" i="0" u="none" strike="noStrike" kern="1200" cap="none" spc="0" normalizeH="0" baseline="0" noProof="0" dirty="0" err="1" smtClean="0">
                <a:ln>
                  <a:noFill/>
                </a:ln>
                <a:solidFill>
                  <a:sysClr val="windowText" lastClr="000000"/>
                </a:solidFill>
                <a:effectLst/>
                <a:uLnTx/>
                <a:uFillTx/>
                <a:latin typeface="HelveticaNeueLT Pro 65 Md"/>
                <a:ea typeface="+mj-ea"/>
                <a:cs typeface="HelveticaNeueLT Pro 65 Md"/>
              </a:rPr>
              <a:t>cantidad</a:t>
            </a:r>
            <a:r>
              <a:rPr kumimoji="0" lang="en-US" sz="1600" b="0" i="0" u="none" strike="noStrike" kern="1200" cap="none" spc="0" normalizeH="0" baseline="0" noProof="0" dirty="0" smtClean="0">
                <a:ln>
                  <a:noFill/>
                </a:ln>
                <a:solidFill>
                  <a:sysClr val="windowText" lastClr="000000"/>
                </a:solidFill>
                <a:effectLst/>
                <a:uLnTx/>
                <a:uFillTx/>
                <a:latin typeface="HelveticaNeueLT Pro 65 Md"/>
                <a:ea typeface="+mj-ea"/>
                <a:cs typeface="HelveticaNeueLT Pro 65 Md"/>
              </a:rPr>
              <a:t> </a:t>
            </a:r>
            <a:r>
              <a:rPr kumimoji="0" lang="en-US" sz="1600" b="0" i="0" u="none" strike="noStrike" kern="1200" cap="none" spc="0" normalizeH="0" baseline="0" noProof="0" dirty="0" err="1" smtClean="0">
                <a:ln>
                  <a:noFill/>
                </a:ln>
                <a:solidFill>
                  <a:sysClr val="windowText" lastClr="000000"/>
                </a:solidFill>
                <a:effectLst/>
                <a:uLnTx/>
                <a:uFillTx/>
                <a:latin typeface="HelveticaNeueLT Pro 65 Md"/>
                <a:ea typeface="+mj-ea"/>
                <a:cs typeface="HelveticaNeueLT Pro 65 Md"/>
              </a:rPr>
              <a:t>óptima</a:t>
            </a:r>
            <a:r>
              <a:rPr kumimoji="0" lang="en-US" sz="1600" b="0" i="0" u="none" strike="noStrike" kern="1200" cap="none" spc="0" normalizeH="0" baseline="0" noProof="0" dirty="0" smtClean="0">
                <a:ln>
                  <a:noFill/>
                </a:ln>
                <a:solidFill>
                  <a:sysClr val="windowText" lastClr="000000"/>
                </a:solidFill>
                <a:effectLst/>
                <a:uLnTx/>
                <a:uFillTx/>
                <a:latin typeface="HelveticaNeueLT Pro 65 Md"/>
                <a:ea typeface="+mj-ea"/>
                <a:cs typeface="HelveticaNeueLT Pro 65 Md"/>
              </a:rPr>
              <a:t> para la</a:t>
            </a:r>
            <a:r>
              <a:rPr kumimoji="0" lang="en-US" sz="1600" b="0" i="0" u="none" strike="noStrike" kern="1200" cap="none" spc="0" normalizeH="0" noProof="0" dirty="0" smtClean="0">
                <a:ln>
                  <a:noFill/>
                </a:ln>
                <a:solidFill>
                  <a:sysClr val="windowText" lastClr="000000"/>
                </a:solidFill>
                <a:effectLst/>
                <a:uLnTx/>
                <a:uFillTx/>
                <a:latin typeface="HelveticaNeueLT Pro 65 Md"/>
                <a:ea typeface="+mj-ea"/>
                <a:cs typeface="HelveticaNeueLT Pro 65 Md"/>
              </a:rPr>
              <a:t> </a:t>
            </a:r>
            <a:r>
              <a:rPr kumimoji="0" lang="en-US" sz="1600" b="0" i="0" u="none" strike="noStrike" kern="1200" cap="none" spc="0" normalizeH="0" noProof="0" dirty="0" err="1" smtClean="0">
                <a:ln>
                  <a:noFill/>
                </a:ln>
                <a:solidFill>
                  <a:sysClr val="windowText" lastClr="000000"/>
                </a:solidFill>
                <a:effectLst/>
                <a:uLnTx/>
                <a:uFillTx/>
                <a:latin typeface="HelveticaNeueLT Pro 65 Md"/>
                <a:ea typeface="+mj-ea"/>
                <a:cs typeface="HelveticaNeueLT Pro 65 Md"/>
              </a:rPr>
              <a:t>sociedad</a:t>
            </a:r>
            <a:r>
              <a:rPr kumimoji="0" lang="en-US" sz="1600" b="0" i="0" u="none" strike="noStrike" kern="1200" cap="none" spc="0" normalizeH="0" noProof="0" dirty="0" smtClean="0">
                <a:ln>
                  <a:noFill/>
                </a:ln>
                <a:solidFill>
                  <a:sysClr val="windowText" lastClr="000000"/>
                </a:solidFill>
                <a:effectLst/>
                <a:uLnTx/>
                <a:uFillTx/>
                <a:latin typeface="HelveticaNeueLT Pro 65 Md"/>
                <a:ea typeface="+mj-ea"/>
                <a:cs typeface="HelveticaNeueLT Pro 65 Md"/>
              </a:rPr>
              <a:t> y el </a:t>
            </a:r>
            <a:r>
              <a:rPr kumimoji="0" lang="en-US" sz="1600" b="0" i="0" u="none" strike="noStrike" kern="1200" cap="none" spc="0" normalizeH="0" noProof="0" dirty="0" err="1" smtClean="0">
                <a:ln>
                  <a:noFill/>
                </a:ln>
                <a:solidFill>
                  <a:sysClr val="windowText" lastClr="000000"/>
                </a:solidFill>
                <a:effectLst/>
                <a:uLnTx/>
                <a:uFillTx/>
                <a:latin typeface="HelveticaNeueLT Pro 65 Md"/>
                <a:ea typeface="+mj-ea"/>
                <a:cs typeface="HelveticaNeueLT Pro 65 Md"/>
              </a:rPr>
              <a:t>precio</a:t>
            </a:r>
            <a:r>
              <a:rPr kumimoji="0" lang="en-US" sz="1600" b="0" i="0" u="none" strike="noStrike" kern="1200" cap="none" spc="0" normalizeH="0" noProof="0" dirty="0" smtClean="0">
                <a:ln>
                  <a:noFill/>
                </a:ln>
                <a:solidFill>
                  <a:sysClr val="windowText" lastClr="000000"/>
                </a:solidFill>
                <a:effectLst/>
                <a:uLnTx/>
                <a:uFillTx/>
                <a:latin typeface="HelveticaNeueLT Pro 65 Md"/>
                <a:ea typeface="+mj-ea"/>
                <a:cs typeface="HelveticaNeueLT Pro 65 Md"/>
              </a:rPr>
              <a:t> de la </a:t>
            </a:r>
            <a:r>
              <a:rPr kumimoji="0" lang="en-US" sz="1600" b="0" i="0" u="none" strike="noStrike" kern="1200" cap="none" spc="0" normalizeH="0" noProof="0" dirty="0" err="1" smtClean="0">
                <a:ln>
                  <a:noFill/>
                </a:ln>
                <a:solidFill>
                  <a:sysClr val="windowText" lastClr="000000"/>
                </a:solidFill>
                <a:effectLst/>
                <a:uLnTx/>
                <a:uFillTx/>
                <a:latin typeface="HelveticaNeueLT Pro 65 Md"/>
                <a:ea typeface="+mj-ea"/>
                <a:cs typeface="HelveticaNeueLT Pro 65 Md"/>
              </a:rPr>
              <a:t>electricidad</a:t>
            </a:r>
            <a:endParaRPr kumimoji="0" lang="en-US" sz="1600" b="0" i="0" u="none" strike="noStrike" kern="1200" cap="none" spc="0" normalizeH="0" baseline="0" noProof="0" dirty="0">
              <a:ln>
                <a:noFill/>
              </a:ln>
              <a:solidFill>
                <a:sysClr val="windowText" lastClr="000000"/>
              </a:solidFill>
              <a:effectLst/>
              <a:uLnTx/>
              <a:uFillTx/>
              <a:latin typeface="HelveticaNeueLT Pro 65 Md"/>
              <a:ea typeface="+mj-ea"/>
              <a:cs typeface="HelveticaNeueLT Pro 65 Md"/>
            </a:endParaRPr>
          </a:p>
        </p:txBody>
      </p:sp>
      <p:pic>
        <p:nvPicPr>
          <p:cNvPr id="22" name="Picture 21" descr="ALL_Exhibit_09.02_01.ps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0" y="1828800"/>
            <a:ext cx="5067300" cy="3418857"/>
          </a:xfrm>
          <a:prstGeom prst="rect">
            <a:avLst/>
          </a:prstGeom>
        </p:spPr>
      </p:pic>
      <p:pic>
        <p:nvPicPr>
          <p:cNvPr id="23" name="Picture 22" descr="ALL_Exhibit_09.02_02.ps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5000" y="1828800"/>
            <a:ext cx="5067300" cy="3418857"/>
          </a:xfrm>
          <a:prstGeom prst="rect">
            <a:avLst/>
          </a:prstGeom>
        </p:spPr>
      </p:pic>
      <p:pic>
        <p:nvPicPr>
          <p:cNvPr id="24" name="Picture 23" descr="ALL_Exhibit_09.02_03.ps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05000" y="1828800"/>
            <a:ext cx="5067300" cy="3418857"/>
          </a:xfrm>
          <a:prstGeom prst="rect">
            <a:avLst/>
          </a:prstGeom>
        </p:spPr>
      </p:pic>
      <p:pic>
        <p:nvPicPr>
          <p:cNvPr id="25" name="Picture 24" descr="ALL_Exhibit_09.02_04.psd"/>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05000" y="1828800"/>
            <a:ext cx="5067300" cy="3418857"/>
          </a:xfrm>
          <a:prstGeom prst="rect">
            <a:avLst/>
          </a:prstGeom>
        </p:spPr>
      </p:pic>
      <p:pic>
        <p:nvPicPr>
          <p:cNvPr id="26" name="Picture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45242" y="1828800"/>
            <a:ext cx="5327058" cy="3418857"/>
          </a:xfrm>
          <a:prstGeom prst="rect">
            <a:avLst/>
          </a:prstGeom>
        </p:spPr>
      </p:pic>
    </p:spTree>
    <p:extLst>
      <p:ext uri="{BB962C8B-B14F-4D97-AF65-F5344CB8AC3E}">
        <p14:creationId xmlns:p14="http://schemas.microsoft.com/office/powerpoint/2010/main" val="145128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2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20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20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0"/>
            <a:ext cx="7772400" cy="2743200"/>
          </a:xfrm>
        </p:spPr>
        <p:txBody>
          <a:bodyPr>
            <a:normAutofit/>
          </a:bodyPr>
          <a:lstStyle/>
          <a:p>
            <a:pPr algn="l"/>
            <a:r>
              <a:rPr lang="en-US" sz="3600" dirty="0">
                <a:latin typeface="Times New Roman" pitchFamily="18" charset="0"/>
                <a:cs typeface="Times New Roman" pitchFamily="18" charset="0"/>
              </a:rPr>
              <a:t/>
            </a:r>
            <a:br>
              <a:rPr lang="en-US" sz="3600" dirty="0">
                <a:latin typeface="Times New Roman" pitchFamily="18" charset="0"/>
                <a:cs typeface="Times New Roman" pitchFamily="18" charset="0"/>
              </a:rPr>
            </a:b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600" dirty="0">
                <a:latin typeface="Times New Roman" pitchFamily="18" charset="0"/>
                <a:cs typeface="Times New Roman" pitchFamily="18" charset="0"/>
              </a:rPr>
              <a:t/>
            </a:r>
            <a:br>
              <a:rPr lang="en-US" sz="3600" dirty="0">
                <a:latin typeface="Times New Roman" pitchFamily="18" charset="0"/>
                <a:cs typeface="Times New Roman" pitchFamily="18" charset="0"/>
              </a:rPr>
            </a:br>
            <a:endParaRPr lang="en-US" sz="3600" dirty="0">
              <a:latin typeface="Times New Roman" pitchFamily="18" charset="0"/>
              <a:cs typeface="Times New Roman" pitchFamily="18" charset="0"/>
            </a:endParaRPr>
          </a:p>
        </p:txBody>
      </p:sp>
      <p:sp>
        <p:nvSpPr>
          <p:cNvPr id="4" name="TextBox 3"/>
          <p:cNvSpPr txBox="1"/>
          <p:nvPr/>
        </p:nvSpPr>
        <p:spPr>
          <a:xfrm>
            <a:off x="0" y="685800"/>
            <a:ext cx="9144000" cy="830997"/>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9.1 </a:t>
            </a:r>
            <a:r>
              <a:rPr lang="en-US" sz="2400" dirty="0" err="1">
                <a:solidFill>
                  <a:schemeClr val="bg1"/>
                </a:solidFill>
                <a:latin typeface="Times New Roman" pitchFamily="18" charset="0"/>
                <a:cs typeface="Times New Roman" pitchFamily="18" charset="0"/>
              </a:rPr>
              <a:t>Externalidades</a:t>
            </a:r>
            <a:endParaRPr lang="en-US" sz="2400" dirty="0">
              <a:solidFill>
                <a:schemeClr val="bg1"/>
              </a:solidFill>
              <a:latin typeface="Times New Roman" pitchFamily="18" charset="0"/>
              <a:cs typeface="Times New Roman" pitchFamily="18" charset="0"/>
            </a:endParaRPr>
          </a:p>
          <a:p>
            <a:r>
              <a:rPr lang="en-US" sz="2400" dirty="0">
                <a:solidFill>
                  <a:schemeClr val="bg1"/>
                </a:solidFill>
                <a:latin typeface="Times New Roman" pitchFamily="18" charset="0"/>
                <a:cs typeface="Times New Roman" pitchFamily="18" charset="0"/>
              </a:rPr>
              <a:t>	Una </a:t>
            </a:r>
            <a:r>
              <a:rPr lang="en-US" sz="2400" dirty="0" err="1">
                <a:solidFill>
                  <a:schemeClr val="bg1"/>
                </a:solidFill>
                <a:latin typeface="Times New Roman" pitchFamily="18" charset="0"/>
                <a:cs typeface="Times New Roman" pitchFamily="18" charset="0"/>
              </a:rPr>
              <a:t>mano</a:t>
            </a:r>
            <a:r>
              <a:rPr lang="en-US" sz="2400" dirty="0">
                <a:solidFill>
                  <a:schemeClr val="bg1"/>
                </a:solidFill>
                <a:latin typeface="Times New Roman" pitchFamily="18" charset="0"/>
                <a:cs typeface="Times New Roman" pitchFamily="18" charset="0"/>
              </a:rPr>
              <a:t> invisible “</a:t>
            </a:r>
            <a:r>
              <a:rPr lang="en-US" sz="2400" dirty="0" err="1">
                <a:solidFill>
                  <a:schemeClr val="bg1"/>
                </a:solidFill>
                <a:latin typeface="Times New Roman" pitchFamily="18" charset="0"/>
                <a:cs typeface="Times New Roman" pitchFamily="18" charset="0"/>
              </a:rPr>
              <a:t>defectuosa</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externalidades</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negativas</a:t>
            </a:r>
            <a:endParaRPr lang="en-US" sz="2400" dirty="0">
              <a:solidFill>
                <a:schemeClr val="bg1"/>
              </a:solidFill>
              <a:latin typeface="Times New Roman" pitchFamily="18" charset="0"/>
              <a:cs typeface="Times New Roman" pitchFamily="18" charset="0"/>
            </a:endParaRPr>
          </a:p>
        </p:txBody>
      </p:sp>
      <p:pic>
        <p:nvPicPr>
          <p:cNvPr id="6" name="Picture 5" descr="ALL_Exhibit_09.03_01.ps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0" y="1752600"/>
            <a:ext cx="4690388" cy="3708400"/>
          </a:xfrm>
          <a:prstGeom prst="rect">
            <a:avLst/>
          </a:prstGeom>
        </p:spPr>
      </p:pic>
      <p:pic>
        <p:nvPicPr>
          <p:cNvPr id="7" name="Picture 6" descr="ALL_Exhibit_09.03_02.ps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0" y="1752600"/>
            <a:ext cx="4690388" cy="3708400"/>
          </a:xfrm>
          <a:prstGeom prst="rect">
            <a:avLst/>
          </a:prstGeom>
        </p:spPr>
      </p:pic>
      <p:pic>
        <p:nvPicPr>
          <p:cNvPr id="8" name="Picture 7" descr="ALL_Exhibit_09.03_03.ps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0" y="1752600"/>
            <a:ext cx="4690388" cy="3708400"/>
          </a:xfrm>
          <a:prstGeom prst="rect">
            <a:avLst/>
          </a:prstGeom>
        </p:spPr>
      </p:pic>
      <p:pic>
        <p:nvPicPr>
          <p:cNvPr id="9" name="Picture 8" descr="ALL_Exhibit_09.03_04.psd"/>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86000" y="1752600"/>
            <a:ext cx="4690388" cy="3708400"/>
          </a:xfrm>
          <a:prstGeom prst="rect">
            <a:avLst/>
          </a:prstGeom>
        </p:spPr>
      </p:pic>
      <p:pic>
        <p:nvPicPr>
          <p:cNvPr id="10" name="Picture 9" descr="ALL_Exhibit_09.03_05.psd"/>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86000" y="1752600"/>
            <a:ext cx="4690388" cy="3708400"/>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52600" y="1729154"/>
            <a:ext cx="5334000" cy="3870568"/>
          </a:xfrm>
          <a:prstGeom prst="rect">
            <a:avLst/>
          </a:prstGeom>
        </p:spPr>
      </p:pic>
      <p:sp>
        <p:nvSpPr>
          <p:cNvPr id="12" name="Title 1"/>
          <p:cNvSpPr>
            <a:spLocks noGrp="1"/>
          </p:cNvSpPr>
          <p:nvPr/>
        </p:nvSpPr>
        <p:spPr>
          <a:xfrm>
            <a:off x="762000" y="6019800"/>
            <a:ext cx="7517714" cy="33406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600" dirty="0" err="1" smtClean="0">
                <a:solidFill>
                  <a:schemeClr val="tx2">
                    <a:lumMod val="60000"/>
                    <a:lumOff val="40000"/>
                  </a:schemeClr>
                </a:solidFill>
                <a:latin typeface="HelveticaNeueLT Pro 65 Md"/>
                <a:cs typeface="HelveticaNeueLT Pro 65 Md"/>
              </a:rPr>
              <a:t>Figura</a:t>
            </a:r>
            <a:r>
              <a:rPr lang="en-US" sz="1600" dirty="0" smtClean="0">
                <a:solidFill>
                  <a:schemeClr val="tx2">
                    <a:lumMod val="60000"/>
                    <a:lumOff val="40000"/>
                  </a:schemeClr>
                </a:solidFill>
                <a:latin typeface="HelveticaNeueLT Pro 65 Md"/>
                <a:cs typeface="HelveticaNeueLT Pro 65 Md"/>
              </a:rPr>
              <a:t> </a:t>
            </a:r>
            <a:r>
              <a:rPr lang="en-US" sz="1600" kern="1200" dirty="0" smtClean="0">
                <a:solidFill>
                  <a:schemeClr val="tx2">
                    <a:lumMod val="60000"/>
                    <a:lumOff val="40000"/>
                  </a:schemeClr>
                </a:solidFill>
                <a:latin typeface="HelveticaNeueLT Pro 65 Md"/>
                <a:cs typeface="HelveticaNeueLT Pro 65 Md"/>
              </a:rPr>
              <a:t>9.3 </a:t>
            </a:r>
            <a:r>
              <a:rPr lang="en-US" sz="1600" kern="1200" dirty="0" err="1" smtClean="0">
                <a:latin typeface="HelveticaNeueLT Pro 65 Md"/>
                <a:cs typeface="HelveticaNeueLT Pro 65 Md"/>
              </a:rPr>
              <a:t>Pérdida</a:t>
            </a:r>
            <a:r>
              <a:rPr lang="en-US" sz="1600" kern="1200" dirty="0" smtClean="0">
                <a:latin typeface="HelveticaNeueLT Pro 65 Md"/>
                <a:cs typeface="HelveticaNeueLT Pro 65 Md"/>
              </a:rPr>
              <a:t> de </a:t>
            </a:r>
            <a:r>
              <a:rPr lang="en-US" sz="1600" kern="1200" dirty="0" err="1" smtClean="0">
                <a:latin typeface="HelveticaNeueLT Pro 65 Md"/>
                <a:cs typeface="HelveticaNeueLT Pro 65 Md"/>
              </a:rPr>
              <a:t>eficiencia</a:t>
            </a:r>
            <a:r>
              <a:rPr lang="en-US" sz="1600" kern="1200" dirty="0" smtClean="0">
                <a:latin typeface="HelveticaNeueLT Pro 65 Md"/>
                <a:cs typeface="HelveticaNeueLT Pro 65 Md"/>
              </a:rPr>
              <a:t> </a:t>
            </a:r>
            <a:r>
              <a:rPr lang="en-US" sz="1600" kern="1200" dirty="0" err="1" smtClean="0">
                <a:latin typeface="HelveticaNeueLT Pro 65 Md"/>
                <a:cs typeface="HelveticaNeueLT Pro 65 Md"/>
              </a:rPr>
              <a:t>debida</a:t>
            </a:r>
            <a:r>
              <a:rPr lang="en-US" sz="1600" kern="1200" dirty="0" smtClean="0">
                <a:latin typeface="HelveticaNeueLT Pro 65 Md"/>
                <a:cs typeface="HelveticaNeueLT Pro 65 Md"/>
              </a:rPr>
              <a:t> a </a:t>
            </a:r>
            <a:r>
              <a:rPr lang="en-US" sz="1600" kern="1200" dirty="0" err="1" smtClean="0">
                <a:latin typeface="HelveticaNeueLT Pro 65 Md"/>
                <a:cs typeface="HelveticaNeueLT Pro 65 Md"/>
              </a:rPr>
              <a:t>una</a:t>
            </a:r>
            <a:r>
              <a:rPr lang="en-US" sz="1600" kern="1200" dirty="0" smtClean="0">
                <a:latin typeface="HelveticaNeueLT Pro 65 Md"/>
                <a:cs typeface="HelveticaNeueLT Pro 65 Md"/>
              </a:rPr>
              <a:t> </a:t>
            </a:r>
            <a:r>
              <a:rPr lang="en-US" sz="1600" kern="1200" dirty="0" err="1" smtClean="0">
                <a:latin typeface="HelveticaNeueLT Pro 65 Md"/>
                <a:cs typeface="HelveticaNeueLT Pro 65 Md"/>
              </a:rPr>
              <a:t>externalidad</a:t>
            </a:r>
            <a:r>
              <a:rPr lang="en-US" sz="1600" kern="1200" dirty="0" smtClean="0">
                <a:latin typeface="HelveticaNeueLT Pro 65 Md"/>
                <a:cs typeface="HelveticaNeueLT Pro 65 Md"/>
              </a:rPr>
              <a:t> </a:t>
            </a:r>
            <a:r>
              <a:rPr lang="en-US" sz="1600" kern="1200" dirty="0" err="1" smtClean="0">
                <a:latin typeface="HelveticaNeueLT Pro 65 Md"/>
                <a:cs typeface="HelveticaNeueLT Pro 65 Md"/>
              </a:rPr>
              <a:t>negativa</a:t>
            </a:r>
            <a:endParaRPr lang="en-US" sz="1600" kern="1200" dirty="0">
              <a:latin typeface="HelveticaNeueLT Pro 65 Md"/>
              <a:cs typeface="HelveticaNeueLT Pro 65 Md"/>
            </a:endParaRPr>
          </a:p>
        </p:txBody>
      </p:sp>
    </p:spTree>
    <p:extLst>
      <p:ext uri="{BB962C8B-B14F-4D97-AF65-F5344CB8AC3E}">
        <p14:creationId xmlns:p14="http://schemas.microsoft.com/office/powerpoint/2010/main" val="1924058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2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0"/>
            <a:ext cx="7772400" cy="2743200"/>
          </a:xfrm>
        </p:spPr>
        <p:txBody>
          <a:bodyPr>
            <a:normAutofit/>
          </a:bodyPr>
          <a:lstStyle/>
          <a:p>
            <a:pPr algn="l"/>
            <a:r>
              <a:rPr lang="en-US" sz="3600" dirty="0">
                <a:latin typeface="Times New Roman" pitchFamily="18" charset="0"/>
                <a:cs typeface="Times New Roman" pitchFamily="18" charset="0"/>
              </a:rPr>
              <a:t/>
            </a:r>
            <a:br>
              <a:rPr lang="en-US" sz="3600" dirty="0">
                <a:latin typeface="Times New Roman" pitchFamily="18" charset="0"/>
                <a:cs typeface="Times New Roman" pitchFamily="18" charset="0"/>
              </a:rPr>
            </a:b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600" dirty="0">
                <a:latin typeface="Times New Roman" pitchFamily="18" charset="0"/>
                <a:cs typeface="Times New Roman" pitchFamily="18" charset="0"/>
              </a:rPr>
              <a:t/>
            </a:r>
            <a:br>
              <a:rPr lang="en-US" sz="3600" dirty="0">
                <a:latin typeface="Times New Roman" pitchFamily="18" charset="0"/>
                <a:cs typeface="Times New Roman" pitchFamily="18" charset="0"/>
              </a:rPr>
            </a:br>
            <a:endParaRPr lang="en-US" sz="3600" dirty="0">
              <a:latin typeface="Times New Roman" pitchFamily="18" charset="0"/>
              <a:cs typeface="Times New Roman" pitchFamily="18" charset="0"/>
            </a:endParaRPr>
          </a:p>
        </p:txBody>
      </p:sp>
      <p:sp>
        <p:nvSpPr>
          <p:cNvPr id="4" name="TextBox 3"/>
          <p:cNvSpPr txBox="1"/>
          <p:nvPr/>
        </p:nvSpPr>
        <p:spPr>
          <a:xfrm>
            <a:off x="0" y="685800"/>
            <a:ext cx="9144000" cy="830997"/>
          </a:xfrm>
          <a:prstGeom prst="rect">
            <a:avLst/>
          </a:prstGeom>
          <a:solidFill>
            <a:schemeClr val="accent1"/>
          </a:solidFill>
        </p:spPr>
        <p:txBody>
          <a:bodyPr wrap="square" rtlCol="0">
            <a:spAutoFit/>
          </a:bodyPr>
          <a:lstStyle/>
          <a:p>
            <a:r>
              <a:rPr lang="en-US" sz="2400" smtClean="0">
                <a:solidFill>
                  <a:schemeClr val="bg1"/>
                </a:solidFill>
                <a:latin typeface="Times New Roman" pitchFamily="18" charset="0"/>
                <a:cs typeface="Times New Roman" pitchFamily="18" charset="0"/>
              </a:rPr>
              <a:t>9.1 </a:t>
            </a:r>
            <a:r>
              <a:rPr lang="en-US" sz="2400">
                <a:solidFill>
                  <a:schemeClr val="bg1"/>
                </a:solidFill>
                <a:latin typeface="Times New Roman" pitchFamily="18" charset="0"/>
                <a:cs typeface="Times New Roman" pitchFamily="18" charset="0"/>
              </a:rPr>
              <a:t>Externalidades</a:t>
            </a:r>
          </a:p>
          <a:p>
            <a:r>
              <a:rPr lang="en-US" sz="2400">
                <a:solidFill>
                  <a:schemeClr val="bg1"/>
                </a:solidFill>
                <a:latin typeface="Times New Roman" pitchFamily="18" charset="0"/>
                <a:cs typeface="Times New Roman" pitchFamily="18" charset="0"/>
              </a:rPr>
              <a:t>	Una mano invisible “defectuosa”: externalidades negativas</a:t>
            </a:r>
            <a:endParaRPr lang="en-US" sz="2400" dirty="0">
              <a:solidFill>
                <a:schemeClr val="bg1"/>
              </a:solidFill>
              <a:latin typeface="Times New Roman" pitchFamily="18" charset="0"/>
              <a:cs typeface="Times New Roman" pitchFamily="18" charset="0"/>
            </a:endParaRPr>
          </a:p>
        </p:txBody>
      </p:sp>
      <p:sp>
        <p:nvSpPr>
          <p:cNvPr id="3" name="TextBox 2"/>
          <p:cNvSpPr txBox="1"/>
          <p:nvPr/>
        </p:nvSpPr>
        <p:spPr>
          <a:xfrm>
            <a:off x="533400" y="1981200"/>
            <a:ext cx="6858000" cy="2308324"/>
          </a:xfrm>
          <a:prstGeom prst="rect">
            <a:avLst/>
          </a:prstGeom>
          <a:noFill/>
        </p:spPr>
        <p:txBody>
          <a:bodyPr wrap="square" rtlCol="0">
            <a:spAutoFit/>
          </a:bodyPr>
          <a:lstStyle/>
          <a:p>
            <a:r>
              <a:rPr lang="en-US" sz="3600" b="1" dirty="0" err="1" smtClean="0">
                <a:latin typeface="Times New Roman" pitchFamily="18" charset="0"/>
                <a:cs typeface="Times New Roman" pitchFamily="18" charset="0"/>
              </a:rPr>
              <a:t>Externalidad</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negativa</a:t>
            </a:r>
            <a:endParaRPr lang="en-US" sz="3600" b="1" dirty="0" smtClean="0">
              <a:latin typeface="Times New Roman" pitchFamily="18" charset="0"/>
              <a:cs typeface="Times New Roman" pitchFamily="18" charset="0"/>
            </a:endParaRPr>
          </a:p>
          <a:p>
            <a:endParaRPr lang="en-US" sz="3600" b="1" dirty="0">
              <a:latin typeface="Times New Roman" pitchFamily="18" charset="0"/>
              <a:cs typeface="Times New Roman" pitchFamily="18" charset="0"/>
            </a:endParaRPr>
          </a:p>
          <a:p>
            <a:pPr lvl="2"/>
            <a:r>
              <a:rPr lang="en-US" sz="3600" dirty="0" smtClean="0">
                <a:latin typeface="Times New Roman" pitchFamily="18" charset="0"/>
                <a:cs typeface="Times New Roman" pitchFamily="18" charset="0"/>
              </a:rPr>
              <a:t>Una </a:t>
            </a:r>
            <a:r>
              <a:rPr lang="en-US" sz="3600" dirty="0" err="1" smtClean="0">
                <a:latin typeface="Times New Roman" pitchFamily="18" charset="0"/>
                <a:cs typeface="Times New Roman" pitchFamily="18" charset="0"/>
              </a:rPr>
              <a:t>actividad</a:t>
            </a:r>
            <a:r>
              <a:rPr lang="en-US" sz="3600" dirty="0" smtClean="0">
                <a:latin typeface="Times New Roman" pitchFamily="18" charset="0"/>
                <a:cs typeface="Times New Roman" pitchFamily="18" charset="0"/>
              </a:rPr>
              <a:t> que </a:t>
            </a:r>
            <a:r>
              <a:rPr lang="en-US" sz="3600" dirty="0" err="1" smtClean="0">
                <a:latin typeface="Times New Roman" pitchFamily="18" charset="0"/>
                <a:cs typeface="Times New Roman" pitchFamily="18" charset="0"/>
              </a:rPr>
              <a:t>tiene</a:t>
            </a:r>
            <a:r>
              <a:rPr lang="en-US" sz="3600" dirty="0" smtClean="0">
                <a:latin typeface="Times New Roman" pitchFamily="18" charset="0"/>
                <a:cs typeface="Times New Roman" pitchFamily="18" charset="0"/>
              </a:rPr>
              <a:t> un </a:t>
            </a:r>
            <a:r>
              <a:rPr lang="en-US" sz="3600" dirty="0" err="1" smtClean="0">
                <a:latin typeface="Times New Roman" pitchFamily="18" charset="0"/>
                <a:cs typeface="Times New Roman" pitchFamily="18" charset="0"/>
              </a:rPr>
              <a:t>efecto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negativo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sobre</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terceros</a:t>
            </a:r>
            <a:endParaRPr lang="en-US"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18652473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0"/>
            <a:ext cx="7772400" cy="2743200"/>
          </a:xfrm>
        </p:spPr>
        <p:txBody>
          <a:bodyPr>
            <a:normAutofit/>
          </a:bodyPr>
          <a:lstStyle/>
          <a:p>
            <a:pPr algn="l"/>
            <a:r>
              <a:rPr lang="en-US" sz="3600" dirty="0">
                <a:latin typeface="Times New Roman" pitchFamily="18" charset="0"/>
                <a:cs typeface="Times New Roman" pitchFamily="18" charset="0"/>
              </a:rPr>
              <a:t/>
            </a:r>
            <a:br>
              <a:rPr lang="en-US" sz="3600" dirty="0">
                <a:latin typeface="Times New Roman" pitchFamily="18" charset="0"/>
                <a:cs typeface="Times New Roman" pitchFamily="18" charset="0"/>
              </a:rPr>
            </a:b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600" dirty="0">
                <a:latin typeface="Times New Roman" pitchFamily="18" charset="0"/>
                <a:cs typeface="Times New Roman" pitchFamily="18" charset="0"/>
              </a:rPr>
              <a:t/>
            </a:r>
            <a:br>
              <a:rPr lang="en-US" sz="3600" dirty="0">
                <a:latin typeface="Times New Roman" pitchFamily="18" charset="0"/>
                <a:cs typeface="Times New Roman" pitchFamily="18" charset="0"/>
              </a:rPr>
            </a:br>
            <a:endParaRPr lang="en-US" sz="3600" dirty="0">
              <a:latin typeface="Times New Roman" pitchFamily="18" charset="0"/>
              <a:cs typeface="Times New Roman" pitchFamily="18" charset="0"/>
            </a:endParaRPr>
          </a:p>
        </p:txBody>
      </p:sp>
      <p:sp>
        <p:nvSpPr>
          <p:cNvPr id="4" name="TextBox 3"/>
          <p:cNvSpPr txBox="1"/>
          <p:nvPr/>
        </p:nvSpPr>
        <p:spPr>
          <a:xfrm>
            <a:off x="0" y="685800"/>
            <a:ext cx="9144000" cy="830997"/>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9.1 </a:t>
            </a:r>
            <a:r>
              <a:rPr lang="en-US" sz="2400" dirty="0" err="1">
                <a:solidFill>
                  <a:schemeClr val="bg1"/>
                </a:solidFill>
                <a:latin typeface="Times New Roman" pitchFamily="18" charset="0"/>
                <a:cs typeface="Times New Roman" pitchFamily="18" charset="0"/>
              </a:rPr>
              <a:t>Externalidades</a:t>
            </a:r>
            <a:endParaRPr lang="en-US" sz="2400" dirty="0">
              <a:solidFill>
                <a:schemeClr val="bg1"/>
              </a:solidFill>
              <a:latin typeface="Times New Roman" pitchFamily="18" charset="0"/>
              <a:cs typeface="Times New Roman" pitchFamily="18" charset="0"/>
            </a:endParaRPr>
          </a:p>
          <a:p>
            <a:r>
              <a:rPr lang="en-US" sz="2400" dirty="0">
                <a:solidFill>
                  <a:schemeClr val="bg1"/>
                </a:solidFill>
                <a:latin typeface="Times New Roman" pitchFamily="18" charset="0"/>
                <a:cs typeface="Times New Roman" pitchFamily="18" charset="0"/>
              </a:rPr>
              <a:t>	Una </a:t>
            </a:r>
            <a:r>
              <a:rPr lang="en-US" sz="2400" dirty="0" err="1">
                <a:solidFill>
                  <a:schemeClr val="bg1"/>
                </a:solidFill>
                <a:latin typeface="Times New Roman" pitchFamily="18" charset="0"/>
                <a:cs typeface="Times New Roman" pitchFamily="18" charset="0"/>
              </a:rPr>
              <a:t>mano</a:t>
            </a:r>
            <a:r>
              <a:rPr lang="en-US" sz="2400" dirty="0">
                <a:solidFill>
                  <a:schemeClr val="bg1"/>
                </a:solidFill>
                <a:latin typeface="Times New Roman" pitchFamily="18" charset="0"/>
                <a:cs typeface="Times New Roman" pitchFamily="18" charset="0"/>
              </a:rPr>
              <a:t> invisible “</a:t>
            </a:r>
            <a:r>
              <a:rPr lang="en-US" sz="2400" dirty="0" err="1">
                <a:solidFill>
                  <a:schemeClr val="bg1"/>
                </a:solidFill>
                <a:latin typeface="Times New Roman" pitchFamily="18" charset="0"/>
                <a:cs typeface="Times New Roman" pitchFamily="18" charset="0"/>
              </a:rPr>
              <a:t>defectuosa</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externalidades</a:t>
            </a:r>
            <a:r>
              <a:rPr lang="en-US" sz="2400" dirty="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positivas</a:t>
            </a:r>
            <a:endParaRPr lang="en-US" sz="2400" dirty="0">
              <a:solidFill>
                <a:schemeClr val="bg1"/>
              </a:solidFill>
              <a:latin typeface="Times New Roman" pitchFamily="18" charset="0"/>
              <a:cs typeface="Times New Roman" pitchFamily="18" charset="0"/>
            </a:endParaRPr>
          </a:p>
        </p:txBody>
      </p:sp>
      <p:sp>
        <p:nvSpPr>
          <p:cNvPr id="3" name="TextBox 2"/>
          <p:cNvSpPr txBox="1"/>
          <p:nvPr/>
        </p:nvSpPr>
        <p:spPr>
          <a:xfrm>
            <a:off x="533400" y="1981200"/>
            <a:ext cx="7620000" cy="2308324"/>
          </a:xfrm>
          <a:prstGeom prst="rect">
            <a:avLst/>
          </a:prstGeom>
          <a:noFill/>
        </p:spPr>
        <p:txBody>
          <a:bodyPr wrap="square" rtlCol="0">
            <a:spAutoFit/>
          </a:bodyPr>
          <a:lstStyle/>
          <a:p>
            <a:r>
              <a:rPr lang="en-US" sz="3600" b="1" dirty="0" err="1" smtClean="0">
                <a:latin typeface="Times New Roman" pitchFamily="18" charset="0"/>
                <a:cs typeface="Times New Roman" pitchFamily="18" charset="0"/>
              </a:rPr>
              <a:t>Externalidad</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positiva</a:t>
            </a:r>
            <a:endParaRPr lang="en-US" sz="3600" b="1" dirty="0" smtClean="0">
              <a:latin typeface="Times New Roman" pitchFamily="18" charset="0"/>
              <a:cs typeface="Times New Roman" pitchFamily="18" charset="0"/>
            </a:endParaRPr>
          </a:p>
          <a:p>
            <a:endParaRPr lang="en-US" sz="3600" b="1" dirty="0">
              <a:latin typeface="Times New Roman" pitchFamily="18" charset="0"/>
              <a:cs typeface="Times New Roman" pitchFamily="18" charset="0"/>
            </a:endParaRPr>
          </a:p>
          <a:p>
            <a:r>
              <a:rPr lang="en-US" sz="3600" b="1"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Una </a:t>
            </a:r>
            <a:r>
              <a:rPr lang="en-US" sz="3600" dirty="0" err="1" smtClean="0">
                <a:latin typeface="Times New Roman" pitchFamily="18" charset="0"/>
                <a:cs typeface="Times New Roman" pitchFamily="18" charset="0"/>
              </a:rPr>
              <a:t>actividad</a:t>
            </a:r>
            <a:r>
              <a:rPr lang="en-US" sz="3600" dirty="0" smtClean="0">
                <a:latin typeface="Times New Roman" pitchFamily="18" charset="0"/>
                <a:cs typeface="Times New Roman" pitchFamily="18" charset="0"/>
              </a:rPr>
              <a:t> que </a:t>
            </a:r>
            <a:r>
              <a:rPr lang="en-US" sz="3600" dirty="0" err="1" smtClean="0">
                <a:latin typeface="Times New Roman" pitchFamily="18" charset="0"/>
                <a:cs typeface="Times New Roman" pitchFamily="18" charset="0"/>
              </a:rPr>
              <a:t>tiene</a:t>
            </a:r>
            <a:r>
              <a:rPr lang="en-US" sz="3600" dirty="0" smtClean="0">
                <a:latin typeface="Times New Roman" pitchFamily="18" charset="0"/>
                <a:cs typeface="Times New Roman" pitchFamily="18" charset="0"/>
              </a:rPr>
              <a:t> un </a:t>
            </a:r>
            <a:r>
              <a:rPr lang="en-US" sz="3600" dirty="0" err="1" smtClean="0">
                <a:latin typeface="Times New Roman" pitchFamily="18" charset="0"/>
                <a:cs typeface="Times New Roman" pitchFamily="18" charset="0"/>
              </a:rPr>
              <a:t>efecto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positivo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sobre</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terceros</a:t>
            </a:r>
            <a:endParaRPr lang="en-US"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15518254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0"/>
            <a:ext cx="7772400" cy="2743200"/>
          </a:xfrm>
        </p:spPr>
        <p:txBody>
          <a:bodyPr>
            <a:normAutofit/>
          </a:bodyPr>
          <a:lstStyle/>
          <a:p>
            <a:pPr algn="l"/>
            <a:r>
              <a:rPr lang="en-US" sz="3600" dirty="0">
                <a:latin typeface="Times New Roman" pitchFamily="18" charset="0"/>
                <a:cs typeface="Times New Roman" pitchFamily="18" charset="0"/>
              </a:rPr>
              <a:t/>
            </a:r>
            <a:br>
              <a:rPr lang="en-US" sz="3600" dirty="0">
                <a:latin typeface="Times New Roman" pitchFamily="18" charset="0"/>
                <a:cs typeface="Times New Roman" pitchFamily="18" charset="0"/>
              </a:rPr>
            </a:b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600" dirty="0">
                <a:latin typeface="Times New Roman" pitchFamily="18" charset="0"/>
                <a:cs typeface="Times New Roman" pitchFamily="18" charset="0"/>
              </a:rPr>
              <a:t/>
            </a:r>
            <a:br>
              <a:rPr lang="en-US" sz="3600" dirty="0">
                <a:latin typeface="Times New Roman" pitchFamily="18" charset="0"/>
                <a:cs typeface="Times New Roman" pitchFamily="18" charset="0"/>
              </a:rPr>
            </a:br>
            <a:endParaRPr lang="en-US" sz="3600" dirty="0">
              <a:latin typeface="Times New Roman" pitchFamily="18" charset="0"/>
              <a:cs typeface="Times New Roman" pitchFamily="18" charset="0"/>
            </a:endParaRPr>
          </a:p>
        </p:txBody>
      </p:sp>
      <p:sp>
        <p:nvSpPr>
          <p:cNvPr id="4" name="TextBox 3"/>
          <p:cNvSpPr txBox="1"/>
          <p:nvPr/>
        </p:nvSpPr>
        <p:spPr>
          <a:xfrm>
            <a:off x="0" y="685800"/>
            <a:ext cx="9144000" cy="830997"/>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9.1 </a:t>
            </a:r>
            <a:r>
              <a:rPr lang="en-US" sz="2400" dirty="0" err="1">
                <a:solidFill>
                  <a:schemeClr val="bg1"/>
                </a:solidFill>
                <a:latin typeface="Times New Roman" pitchFamily="18" charset="0"/>
                <a:cs typeface="Times New Roman" pitchFamily="18" charset="0"/>
              </a:rPr>
              <a:t>Externalidades</a:t>
            </a:r>
            <a:endParaRPr lang="en-US" sz="2400" dirty="0">
              <a:solidFill>
                <a:schemeClr val="bg1"/>
              </a:solidFill>
              <a:latin typeface="Times New Roman" pitchFamily="18" charset="0"/>
              <a:cs typeface="Times New Roman" pitchFamily="18" charset="0"/>
            </a:endParaRPr>
          </a:p>
          <a:p>
            <a:r>
              <a:rPr lang="en-US" sz="2400" dirty="0">
                <a:solidFill>
                  <a:schemeClr val="bg1"/>
                </a:solidFill>
                <a:latin typeface="Times New Roman" pitchFamily="18" charset="0"/>
                <a:cs typeface="Times New Roman" pitchFamily="18" charset="0"/>
              </a:rPr>
              <a:t>	Una </a:t>
            </a:r>
            <a:r>
              <a:rPr lang="en-US" sz="2400" dirty="0" err="1">
                <a:solidFill>
                  <a:schemeClr val="bg1"/>
                </a:solidFill>
                <a:latin typeface="Times New Roman" pitchFamily="18" charset="0"/>
                <a:cs typeface="Times New Roman" pitchFamily="18" charset="0"/>
              </a:rPr>
              <a:t>mano</a:t>
            </a:r>
            <a:r>
              <a:rPr lang="en-US" sz="2400" dirty="0">
                <a:solidFill>
                  <a:schemeClr val="bg1"/>
                </a:solidFill>
                <a:latin typeface="Times New Roman" pitchFamily="18" charset="0"/>
                <a:cs typeface="Times New Roman" pitchFamily="18" charset="0"/>
              </a:rPr>
              <a:t> invisible “</a:t>
            </a:r>
            <a:r>
              <a:rPr lang="en-US" sz="2400" dirty="0" err="1">
                <a:solidFill>
                  <a:schemeClr val="bg1"/>
                </a:solidFill>
                <a:latin typeface="Times New Roman" pitchFamily="18" charset="0"/>
                <a:cs typeface="Times New Roman" pitchFamily="18" charset="0"/>
              </a:rPr>
              <a:t>defectuosa</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externalidades</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positivas</a:t>
            </a:r>
            <a:endParaRPr lang="en-US" sz="2400" dirty="0">
              <a:solidFill>
                <a:schemeClr val="bg1"/>
              </a:solidFill>
              <a:latin typeface="Times New Roman" pitchFamily="18" charset="0"/>
              <a:cs typeface="Times New Roman" pitchFamily="18" charset="0"/>
            </a:endParaRPr>
          </a:p>
        </p:txBody>
      </p:sp>
      <p:sp>
        <p:nvSpPr>
          <p:cNvPr id="3" name="TextBox 2"/>
          <p:cNvSpPr txBox="1"/>
          <p:nvPr/>
        </p:nvSpPr>
        <p:spPr>
          <a:xfrm>
            <a:off x="533400" y="1981200"/>
            <a:ext cx="7620000" cy="4524315"/>
          </a:xfrm>
          <a:prstGeom prst="rect">
            <a:avLst/>
          </a:prstGeom>
          <a:noFill/>
        </p:spPr>
        <p:txBody>
          <a:bodyPr wrap="square" rtlCol="0">
            <a:spAutoFit/>
          </a:bodyPr>
          <a:lstStyle/>
          <a:p>
            <a:r>
              <a:rPr lang="en-US" sz="3600" dirty="0" err="1" smtClean="0">
                <a:latin typeface="Times New Roman" pitchFamily="18" charset="0"/>
                <a:cs typeface="Times New Roman" pitchFamily="18" charset="0"/>
              </a:rPr>
              <a:t>Beneficios</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sociales</a:t>
            </a:r>
            <a:r>
              <a:rPr lang="en-US" sz="3600" dirty="0" smtClean="0">
                <a:latin typeface="Times New Roman" pitchFamily="18" charset="0"/>
                <a:cs typeface="Times New Roman" pitchFamily="18" charset="0"/>
              </a:rPr>
              <a:t> de la </a:t>
            </a:r>
            <a:r>
              <a:rPr lang="en-US" sz="3600" dirty="0" err="1" smtClean="0">
                <a:latin typeface="Times New Roman" pitchFamily="18" charset="0"/>
                <a:cs typeface="Times New Roman" pitchFamily="18" charset="0"/>
              </a:rPr>
              <a:t>educaci</a:t>
            </a:r>
            <a:r>
              <a:rPr lang="es-ES" sz="3600" dirty="0" err="1" smtClean="0">
                <a:latin typeface="Times New Roman" pitchFamily="18" charset="0"/>
                <a:cs typeface="Times New Roman" pitchFamily="18" charset="0"/>
              </a:rPr>
              <a:t>ón</a:t>
            </a:r>
            <a:r>
              <a:rPr lang="en-US" sz="3600" dirty="0" smtClean="0">
                <a:latin typeface="Times New Roman" pitchFamily="18" charset="0"/>
                <a:cs typeface="Times New Roman" pitchFamily="18" charset="0"/>
              </a:rPr>
              <a:t>:</a:t>
            </a:r>
          </a:p>
          <a:p>
            <a:pPr marL="571500" indent="-571500">
              <a:buFont typeface="Arial" pitchFamily="34" charset="0"/>
              <a:buChar char="•"/>
            </a:pPr>
            <a:r>
              <a:rPr lang="en-US" sz="3600" dirty="0" err="1" smtClean="0">
                <a:latin typeface="Times New Roman" pitchFamily="18" charset="0"/>
                <a:cs typeface="Times New Roman" pitchFamily="18" charset="0"/>
              </a:rPr>
              <a:t>Salarios</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individuales</a:t>
            </a:r>
            <a:r>
              <a:rPr lang="en-US" sz="3600" dirty="0" smtClean="0">
                <a:latin typeface="Times New Roman" pitchFamily="18" charset="0"/>
                <a:cs typeface="Times New Roman" pitchFamily="18" charset="0"/>
              </a:rPr>
              <a:t> m</a:t>
            </a:r>
            <a:r>
              <a:rPr lang="es-ES" sz="3600" dirty="0" err="1" smtClean="0">
                <a:latin typeface="Times New Roman" pitchFamily="18" charset="0"/>
                <a:cs typeface="Times New Roman" pitchFamily="18" charset="0"/>
              </a:rPr>
              <a:t>ás</a:t>
            </a:r>
            <a:r>
              <a:rPr lang="es-ES" sz="3600" dirty="0" smtClean="0">
                <a:latin typeface="Times New Roman" pitchFamily="18" charset="0"/>
                <a:cs typeface="Times New Roman" pitchFamily="18" charset="0"/>
              </a:rPr>
              <a:t> altos</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mayores</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ingresos</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fiscales</a:t>
            </a:r>
            <a:endParaRPr lang="en-US" sz="3600" dirty="0" smtClean="0">
              <a:latin typeface="Times New Roman" pitchFamily="18" charset="0"/>
              <a:cs typeface="Times New Roman" pitchFamily="18" charset="0"/>
            </a:endParaRPr>
          </a:p>
          <a:p>
            <a:pPr marL="571500" indent="-571500">
              <a:buFont typeface="Arial" pitchFamily="34" charset="0"/>
              <a:buChar char="•"/>
            </a:pPr>
            <a:r>
              <a:rPr lang="en-US" sz="3600" dirty="0" err="1" smtClean="0">
                <a:latin typeface="Times New Roman" pitchFamily="18" charset="0"/>
                <a:cs typeface="Times New Roman" pitchFamily="18" charset="0"/>
              </a:rPr>
              <a:t>Menor</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dependencia</a:t>
            </a:r>
            <a:r>
              <a:rPr lang="en-US" sz="3600" dirty="0" smtClean="0">
                <a:latin typeface="Times New Roman" pitchFamily="18" charset="0"/>
                <a:cs typeface="Times New Roman" pitchFamily="18" charset="0"/>
              </a:rPr>
              <a:t> de </a:t>
            </a:r>
            <a:r>
              <a:rPr lang="en-US" sz="3600" dirty="0" err="1" smtClean="0">
                <a:latin typeface="Times New Roman" pitchFamily="18" charset="0"/>
                <a:cs typeface="Times New Roman" pitchFamily="18" charset="0"/>
              </a:rPr>
              <a:t>los</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servicios</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sociales</a:t>
            </a:r>
            <a:endParaRPr lang="en-US" sz="3600" dirty="0" smtClean="0">
              <a:latin typeface="Times New Roman" pitchFamily="18" charset="0"/>
              <a:cs typeface="Times New Roman" pitchFamily="18" charset="0"/>
            </a:endParaRPr>
          </a:p>
          <a:p>
            <a:pPr marL="571500" indent="-571500">
              <a:buFont typeface="Arial" pitchFamily="34" charset="0"/>
              <a:buChar char="•"/>
            </a:pPr>
            <a:r>
              <a:rPr lang="en-US" sz="3600" dirty="0" err="1" smtClean="0">
                <a:latin typeface="Times New Roman" pitchFamily="18" charset="0"/>
                <a:cs typeface="Times New Roman" pitchFamily="18" charset="0"/>
              </a:rPr>
              <a:t>Menos</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crimen</a:t>
            </a:r>
            <a:endParaRPr lang="en-US" sz="3600" dirty="0" smtClean="0">
              <a:latin typeface="Times New Roman" pitchFamily="18" charset="0"/>
              <a:cs typeface="Times New Roman" pitchFamily="18" charset="0"/>
            </a:endParaRPr>
          </a:p>
          <a:p>
            <a:pPr marL="571500" indent="-571500">
              <a:buFont typeface="Arial" pitchFamily="34" charset="0"/>
              <a:buChar char="•"/>
            </a:pPr>
            <a:r>
              <a:rPr lang="en-US" sz="3600" dirty="0" smtClean="0">
                <a:latin typeface="Times New Roman" pitchFamily="18" charset="0"/>
                <a:cs typeface="Times New Roman" pitchFamily="18" charset="0"/>
              </a:rPr>
              <a:t>M</a:t>
            </a:r>
            <a:r>
              <a:rPr lang="es-ES" sz="3600" dirty="0" err="1" smtClean="0">
                <a:latin typeface="Times New Roman" pitchFamily="18" charset="0"/>
                <a:cs typeface="Times New Roman" pitchFamily="18" charset="0"/>
              </a:rPr>
              <a:t>ás</a:t>
            </a:r>
            <a:r>
              <a:rPr lang="es-ES" sz="3600" dirty="0" smtClean="0">
                <a:latin typeface="Times New Roman" pitchFamily="18" charset="0"/>
                <a:cs typeface="Times New Roman" pitchFamily="18" charset="0"/>
              </a:rPr>
              <a:t> innovación</a:t>
            </a:r>
            <a:endParaRPr lang="en-US" sz="3600" dirty="0" smtClean="0">
              <a:latin typeface="Times New Roman" pitchFamily="18" charset="0"/>
              <a:cs typeface="Times New Roman" pitchFamily="18" charset="0"/>
            </a:endParaRPr>
          </a:p>
          <a:p>
            <a:pPr marL="571500" indent="-571500">
              <a:buFont typeface="Arial" pitchFamily="34" charset="0"/>
              <a:buChar char="•"/>
            </a:pPr>
            <a:r>
              <a:rPr lang="en-US" sz="3600" dirty="0" err="1" smtClean="0">
                <a:latin typeface="Times New Roman" pitchFamily="18" charset="0"/>
                <a:cs typeface="Times New Roman" pitchFamily="18" charset="0"/>
              </a:rPr>
              <a:t>Mejor</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funcionamiento</a:t>
            </a:r>
            <a:r>
              <a:rPr lang="en-US" sz="3600" dirty="0" smtClean="0">
                <a:latin typeface="Times New Roman" pitchFamily="18" charset="0"/>
                <a:cs typeface="Times New Roman" pitchFamily="18" charset="0"/>
              </a:rPr>
              <a:t> de la </a:t>
            </a:r>
            <a:r>
              <a:rPr lang="en-US" sz="3600" dirty="0" err="1" smtClean="0">
                <a:latin typeface="Times New Roman" pitchFamily="18" charset="0"/>
                <a:cs typeface="Times New Roman" pitchFamily="18" charset="0"/>
              </a:rPr>
              <a:t>sociedad</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1242374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0"/>
            <a:ext cx="7772400" cy="2743200"/>
          </a:xfrm>
        </p:spPr>
        <p:txBody>
          <a:bodyPr>
            <a:normAutofit/>
          </a:bodyPr>
          <a:lstStyle/>
          <a:p>
            <a:pPr algn="l"/>
            <a:r>
              <a:rPr lang="en-US" sz="3600" dirty="0">
                <a:latin typeface="Times New Roman" pitchFamily="18" charset="0"/>
                <a:cs typeface="Times New Roman" pitchFamily="18" charset="0"/>
              </a:rPr>
              <a:t/>
            </a:r>
            <a:br>
              <a:rPr lang="en-US" sz="3600" dirty="0">
                <a:latin typeface="Times New Roman" pitchFamily="18" charset="0"/>
                <a:cs typeface="Times New Roman" pitchFamily="18" charset="0"/>
              </a:rPr>
            </a:b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600" dirty="0">
                <a:latin typeface="Times New Roman" pitchFamily="18" charset="0"/>
                <a:cs typeface="Times New Roman" pitchFamily="18" charset="0"/>
              </a:rPr>
              <a:t/>
            </a:r>
            <a:br>
              <a:rPr lang="en-US" sz="3600" dirty="0">
                <a:latin typeface="Times New Roman" pitchFamily="18" charset="0"/>
                <a:cs typeface="Times New Roman" pitchFamily="18" charset="0"/>
              </a:rPr>
            </a:br>
            <a:endParaRPr lang="en-US" sz="3600" dirty="0">
              <a:latin typeface="Times New Roman" pitchFamily="18" charset="0"/>
              <a:cs typeface="Times New Roman" pitchFamily="18" charset="0"/>
            </a:endParaRPr>
          </a:p>
        </p:txBody>
      </p:sp>
      <p:sp>
        <p:nvSpPr>
          <p:cNvPr id="4" name="TextBox 3"/>
          <p:cNvSpPr txBox="1"/>
          <p:nvPr/>
        </p:nvSpPr>
        <p:spPr>
          <a:xfrm>
            <a:off x="0" y="685800"/>
            <a:ext cx="9144000" cy="830997"/>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9.1 </a:t>
            </a:r>
            <a:r>
              <a:rPr lang="en-US" sz="2400" dirty="0" err="1">
                <a:solidFill>
                  <a:schemeClr val="bg1"/>
                </a:solidFill>
                <a:latin typeface="Times New Roman" pitchFamily="18" charset="0"/>
                <a:cs typeface="Times New Roman" pitchFamily="18" charset="0"/>
              </a:rPr>
              <a:t>Externalidades</a:t>
            </a:r>
            <a:endParaRPr lang="en-US" sz="2400" dirty="0">
              <a:solidFill>
                <a:schemeClr val="bg1"/>
              </a:solidFill>
              <a:latin typeface="Times New Roman" pitchFamily="18" charset="0"/>
              <a:cs typeface="Times New Roman" pitchFamily="18" charset="0"/>
            </a:endParaRPr>
          </a:p>
          <a:p>
            <a:r>
              <a:rPr lang="en-US" sz="2400" dirty="0">
                <a:solidFill>
                  <a:schemeClr val="bg1"/>
                </a:solidFill>
                <a:latin typeface="Times New Roman" pitchFamily="18" charset="0"/>
                <a:cs typeface="Times New Roman" pitchFamily="18" charset="0"/>
              </a:rPr>
              <a:t>	Una </a:t>
            </a:r>
            <a:r>
              <a:rPr lang="en-US" sz="2400" dirty="0" err="1">
                <a:solidFill>
                  <a:schemeClr val="bg1"/>
                </a:solidFill>
                <a:latin typeface="Times New Roman" pitchFamily="18" charset="0"/>
                <a:cs typeface="Times New Roman" pitchFamily="18" charset="0"/>
              </a:rPr>
              <a:t>mano</a:t>
            </a:r>
            <a:r>
              <a:rPr lang="en-US" sz="2400" dirty="0">
                <a:solidFill>
                  <a:schemeClr val="bg1"/>
                </a:solidFill>
                <a:latin typeface="Times New Roman" pitchFamily="18" charset="0"/>
                <a:cs typeface="Times New Roman" pitchFamily="18" charset="0"/>
              </a:rPr>
              <a:t> invisible “</a:t>
            </a:r>
            <a:r>
              <a:rPr lang="en-US" sz="2400" dirty="0" err="1">
                <a:solidFill>
                  <a:schemeClr val="bg1"/>
                </a:solidFill>
                <a:latin typeface="Times New Roman" pitchFamily="18" charset="0"/>
                <a:cs typeface="Times New Roman" pitchFamily="18" charset="0"/>
              </a:rPr>
              <a:t>defectuosa</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externalidades</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positivas</a:t>
            </a:r>
            <a:endParaRPr lang="en-US" sz="2400" dirty="0">
              <a:solidFill>
                <a:schemeClr val="bg1"/>
              </a:solidFill>
              <a:latin typeface="Times New Roman" pitchFamily="18" charset="0"/>
              <a:cs typeface="Times New Roman" pitchFamily="18" charset="0"/>
            </a:endParaRPr>
          </a:p>
        </p:txBody>
      </p:sp>
      <p:pic>
        <p:nvPicPr>
          <p:cNvPr id="6" name="Picture 5" descr="ALL_Exhibit_09.04_01.ps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00" y="1828800"/>
            <a:ext cx="4343400" cy="3753505"/>
          </a:xfrm>
          <a:prstGeom prst="rect">
            <a:avLst/>
          </a:prstGeom>
        </p:spPr>
      </p:pic>
      <p:pic>
        <p:nvPicPr>
          <p:cNvPr id="7" name="Picture 6" descr="ALL_Exhibit_09.04_02.ps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8400" y="1828800"/>
            <a:ext cx="4343400" cy="3753505"/>
          </a:xfrm>
          <a:prstGeom prst="rect">
            <a:avLst/>
          </a:prstGeom>
        </p:spPr>
      </p:pic>
      <p:pic>
        <p:nvPicPr>
          <p:cNvPr id="8" name="Picture 7" descr="ALL_Exhibit_09.04_03.ps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38400" y="1828800"/>
            <a:ext cx="4343400" cy="3753505"/>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28800" y="1819196"/>
            <a:ext cx="4829908" cy="4064015"/>
          </a:xfrm>
          <a:prstGeom prst="rect">
            <a:avLst/>
          </a:prstGeom>
        </p:spPr>
      </p:pic>
      <p:sp>
        <p:nvSpPr>
          <p:cNvPr id="11" name="Title 1"/>
          <p:cNvSpPr txBox="1">
            <a:spLocks/>
          </p:cNvSpPr>
          <p:nvPr/>
        </p:nvSpPr>
        <p:spPr>
          <a:xfrm>
            <a:off x="750277" y="6136843"/>
            <a:ext cx="7517714" cy="33406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err="1" smtClean="0">
                <a:ln>
                  <a:noFill/>
                </a:ln>
                <a:solidFill>
                  <a:srgbClr val="1F497D">
                    <a:lumMod val="60000"/>
                    <a:lumOff val="40000"/>
                  </a:srgbClr>
                </a:solidFill>
                <a:effectLst/>
                <a:uLnTx/>
                <a:uFillTx/>
                <a:latin typeface="HelveticaNeueLT Pro 65 Md"/>
                <a:ea typeface="+mj-ea"/>
                <a:cs typeface="HelveticaNeueLT Pro 65 Md"/>
              </a:rPr>
              <a:t>Figura</a:t>
            </a:r>
            <a:r>
              <a:rPr kumimoji="0" lang="en-US" sz="1600" b="0" i="0" u="none" strike="noStrike" kern="1200" cap="none" spc="0" normalizeH="0" baseline="0" noProof="0" dirty="0" smtClean="0">
                <a:ln>
                  <a:noFill/>
                </a:ln>
                <a:solidFill>
                  <a:srgbClr val="1F497D">
                    <a:lumMod val="60000"/>
                    <a:lumOff val="40000"/>
                  </a:srgbClr>
                </a:solidFill>
                <a:effectLst/>
                <a:uLnTx/>
                <a:uFillTx/>
                <a:latin typeface="HelveticaNeueLT Pro 65 Md"/>
                <a:ea typeface="+mj-ea"/>
                <a:cs typeface="HelveticaNeueLT Pro 65 Md"/>
              </a:rPr>
              <a:t> 9.4 </a:t>
            </a:r>
            <a:r>
              <a:rPr kumimoji="0" lang="en-US" sz="1600" b="0" i="0" u="none" strike="noStrike" kern="1200" cap="none" spc="0" normalizeH="0" baseline="0" noProof="0" dirty="0" smtClean="0">
                <a:ln>
                  <a:noFill/>
                </a:ln>
                <a:solidFill>
                  <a:sysClr val="windowText" lastClr="000000"/>
                </a:solidFill>
                <a:effectLst/>
                <a:uLnTx/>
                <a:uFillTx/>
                <a:latin typeface="HelveticaNeueLT Pro 65 Md"/>
                <a:ea typeface="+mj-ea"/>
                <a:cs typeface="HelveticaNeueLT Pro 65 Md"/>
              </a:rPr>
              <a:t>El </a:t>
            </a:r>
            <a:r>
              <a:rPr kumimoji="0" lang="en-US" sz="1600" b="0" i="0" u="none" strike="noStrike" kern="1200" cap="none" spc="0" normalizeH="0" baseline="0" noProof="0" dirty="0" err="1" smtClean="0">
                <a:ln>
                  <a:noFill/>
                </a:ln>
                <a:solidFill>
                  <a:sysClr val="windowText" lastClr="000000"/>
                </a:solidFill>
                <a:effectLst/>
                <a:uLnTx/>
                <a:uFillTx/>
                <a:latin typeface="HelveticaNeueLT Pro 65 Md"/>
                <a:ea typeface="+mj-ea"/>
                <a:cs typeface="HelveticaNeueLT Pro 65 Md"/>
              </a:rPr>
              <a:t>equilibrio</a:t>
            </a:r>
            <a:r>
              <a:rPr kumimoji="0" lang="en-US" sz="1600" b="0" i="0" u="none" strike="noStrike" kern="1200" cap="none" spc="0" normalizeH="0" baseline="0" noProof="0" dirty="0" smtClean="0">
                <a:ln>
                  <a:noFill/>
                </a:ln>
                <a:solidFill>
                  <a:sysClr val="windowText" lastClr="000000"/>
                </a:solidFill>
                <a:effectLst/>
                <a:uLnTx/>
                <a:uFillTx/>
                <a:latin typeface="HelveticaNeueLT Pro 65 Md"/>
                <a:ea typeface="+mj-ea"/>
                <a:cs typeface="HelveticaNeueLT Pro 65 Md"/>
              </a:rPr>
              <a:t> del </a:t>
            </a:r>
            <a:r>
              <a:rPr kumimoji="0" lang="en-US" sz="1600" b="0" i="0" u="none" strike="noStrike" kern="1200" cap="none" spc="0" normalizeH="0" baseline="0" noProof="0" dirty="0" err="1" smtClean="0">
                <a:ln>
                  <a:noFill/>
                </a:ln>
                <a:solidFill>
                  <a:sysClr val="windowText" lastClr="000000"/>
                </a:solidFill>
                <a:effectLst/>
                <a:uLnTx/>
                <a:uFillTx/>
                <a:latin typeface="HelveticaNeueLT Pro 65 Md"/>
                <a:ea typeface="+mj-ea"/>
                <a:cs typeface="HelveticaNeueLT Pro 65 Md"/>
              </a:rPr>
              <a:t>mercado</a:t>
            </a:r>
            <a:r>
              <a:rPr kumimoji="0" lang="en-US" sz="1600" b="0" i="0" u="none" strike="noStrike" kern="1200" cap="none" spc="0" normalizeH="0" baseline="0" noProof="0" dirty="0" smtClean="0">
                <a:ln>
                  <a:noFill/>
                </a:ln>
                <a:solidFill>
                  <a:sysClr val="windowText" lastClr="000000"/>
                </a:solidFill>
                <a:effectLst/>
                <a:uLnTx/>
                <a:uFillTx/>
                <a:latin typeface="HelveticaNeueLT Pro 65 Md"/>
                <a:ea typeface="+mj-ea"/>
                <a:cs typeface="HelveticaNeueLT Pro 65 Md"/>
              </a:rPr>
              <a:t> de la </a:t>
            </a:r>
            <a:r>
              <a:rPr kumimoji="0" lang="en-US" sz="1600" b="0" i="0" u="none" strike="noStrike" kern="1200" cap="none" spc="0" normalizeH="0" baseline="0" noProof="0" dirty="0" err="1" smtClean="0">
                <a:ln>
                  <a:noFill/>
                </a:ln>
                <a:solidFill>
                  <a:sysClr val="windowText" lastClr="000000"/>
                </a:solidFill>
                <a:effectLst/>
                <a:uLnTx/>
                <a:uFillTx/>
                <a:latin typeface="HelveticaNeueLT Pro 65 Md"/>
                <a:ea typeface="+mj-ea"/>
                <a:cs typeface="HelveticaNeueLT Pro 65 Md"/>
              </a:rPr>
              <a:t>educación</a:t>
            </a:r>
            <a:endParaRPr kumimoji="0" lang="en-US" sz="1600" b="0" i="0" u="none" strike="noStrike" kern="1200" cap="none" spc="0" normalizeH="0" baseline="0" noProof="0" dirty="0">
              <a:ln>
                <a:noFill/>
              </a:ln>
              <a:solidFill>
                <a:sysClr val="windowText" lastClr="000000"/>
              </a:solidFill>
              <a:effectLst/>
              <a:uLnTx/>
              <a:uFillTx/>
              <a:latin typeface="HelveticaNeueLT Pro 65 Md"/>
              <a:ea typeface="+mj-ea"/>
              <a:cs typeface="HelveticaNeueLT Pro 65 Md"/>
            </a:endParaRPr>
          </a:p>
        </p:txBody>
      </p:sp>
    </p:spTree>
    <p:extLst>
      <p:ext uri="{BB962C8B-B14F-4D97-AF65-F5344CB8AC3E}">
        <p14:creationId xmlns:p14="http://schemas.microsoft.com/office/powerpoint/2010/main" val="340361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2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0"/>
            <a:ext cx="7772400" cy="2743200"/>
          </a:xfrm>
        </p:spPr>
        <p:txBody>
          <a:bodyPr>
            <a:normAutofit/>
          </a:bodyPr>
          <a:lstStyle/>
          <a:p>
            <a:pPr algn="l"/>
            <a:r>
              <a:rPr lang="en-US" sz="3600" dirty="0">
                <a:latin typeface="Times New Roman" pitchFamily="18" charset="0"/>
                <a:cs typeface="Times New Roman" pitchFamily="18" charset="0"/>
              </a:rPr>
              <a:t/>
            </a:r>
            <a:br>
              <a:rPr lang="en-US" sz="3600" dirty="0">
                <a:latin typeface="Times New Roman" pitchFamily="18" charset="0"/>
                <a:cs typeface="Times New Roman" pitchFamily="18" charset="0"/>
              </a:rPr>
            </a:b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600" dirty="0">
                <a:latin typeface="Times New Roman" pitchFamily="18" charset="0"/>
                <a:cs typeface="Times New Roman" pitchFamily="18" charset="0"/>
              </a:rPr>
              <a:t/>
            </a:r>
            <a:br>
              <a:rPr lang="en-US" sz="3600" dirty="0">
                <a:latin typeface="Times New Roman" pitchFamily="18" charset="0"/>
                <a:cs typeface="Times New Roman" pitchFamily="18" charset="0"/>
              </a:rPr>
            </a:br>
            <a:endParaRPr lang="en-US" sz="3600" dirty="0">
              <a:latin typeface="Times New Roman" pitchFamily="18" charset="0"/>
              <a:cs typeface="Times New Roman" pitchFamily="18" charset="0"/>
            </a:endParaRPr>
          </a:p>
        </p:txBody>
      </p:sp>
      <p:sp>
        <p:nvSpPr>
          <p:cNvPr id="4" name="TextBox 3"/>
          <p:cNvSpPr txBox="1"/>
          <p:nvPr/>
        </p:nvSpPr>
        <p:spPr>
          <a:xfrm>
            <a:off x="0" y="685800"/>
            <a:ext cx="9144000" cy="830997"/>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9.1 </a:t>
            </a:r>
            <a:r>
              <a:rPr lang="en-US" sz="2400" dirty="0" err="1">
                <a:solidFill>
                  <a:schemeClr val="bg1"/>
                </a:solidFill>
                <a:latin typeface="Times New Roman" pitchFamily="18" charset="0"/>
                <a:cs typeface="Times New Roman" pitchFamily="18" charset="0"/>
              </a:rPr>
              <a:t>Externalidades</a:t>
            </a:r>
            <a:endParaRPr lang="en-US" sz="2400" dirty="0">
              <a:solidFill>
                <a:schemeClr val="bg1"/>
              </a:solidFill>
              <a:latin typeface="Times New Roman" pitchFamily="18" charset="0"/>
              <a:cs typeface="Times New Roman" pitchFamily="18" charset="0"/>
            </a:endParaRPr>
          </a:p>
          <a:p>
            <a:r>
              <a:rPr lang="en-US" sz="2400" dirty="0">
                <a:solidFill>
                  <a:schemeClr val="bg1"/>
                </a:solidFill>
                <a:latin typeface="Times New Roman" pitchFamily="18" charset="0"/>
                <a:cs typeface="Times New Roman" pitchFamily="18" charset="0"/>
              </a:rPr>
              <a:t>	Una </a:t>
            </a:r>
            <a:r>
              <a:rPr lang="en-US" sz="2400" dirty="0" err="1">
                <a:solidFill>
                  <a:schemeClr val="bg1"/>
                </a:solidFill>
                <a:latin typeface="Times New Roman" pitchFamily="18" charset="0"/>
                <a:cs typeface="Times New Roman" pitchFamily="18" charset="0"/>
              </a:rPr>
              <a:t>mano</a:t>
            </a:r>
            <a:r>
              <a:rPr lang="en-US" sz="2400" dirty="0">
                <a:solidFill>
                  <a:schemeClr val="bg1"/>
                </a:solidFill>
                <a:latin typeface="Times New Roman" pitchFamily="18" charset="0"/>
                <a:cs typeface="Times New Roman" pitchFamily="18" charset="0"/>
              </a:rPr>
              <a:t> invisible “</a:t>
            </a:r>
            <a:r>
              <a:rPr lang="en-US" sz="2400" dirty="0" err="1">
                <a:solidFill>
                  <a:schemeClr val="bg1"/>
                </a:solidFill>
                <a:latin typeface="Times New Roman" pitchFamily="18" charset="0"/>
                <a:cs typeface="Times New Roman" pitchFamily="18" charset="0"/>
              </a:rPr>
              <a:t>defectuosa</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externalidades</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positivas</a:t>
            </a:r>
            <a:endParaRPr lang="en-US" sz="2400" dirty="0">
              <a:solidFill>
                <a:schemeClr val="bg1"/>
              </a:solidFill>
              <a:latin typeface="Times New Roman" pitchFamily="18" charset="0"/>
              <a:cs typeface="Times New Roman" pitchFamily="18" charset="0"/>
            </a:endParaRPr>
          </a:p>
        </p:txBody>
      </p:sp>
      <p:pic>
        <p:nvPicPr>
          <p:cNvPr id="6" name="Picture 5" descr="ALL_Exhibit_09.05_01.ps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0" y="1676400"/>
            <a:ext cx="5410122" cy="3657600"/>
          </a:xfrm>
          <a:prstGeom prst="rect">
            <a:avLst/>
          </a:prstGeom>
        </p:spPr>
      </p:pic>
      <p:pic>
        <p:nvPicPr>
          <p:cNvPr id="7" name="Picture 6" descr="ALL_Exhibit_09.05_02.ps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5000" y="1676400"/>
            <a:ext cx="5410122" cy="3657600"/>
          </a:xfrm>
          <a:prstGeom prst="rect">
            <a:avLst/>
          </a:prstGeom>
        </p:spPr>
      </p:pic>
      <p:pic>
        <p:nvPicPr>
          <p:cNvPr id="8" name="Picture 7" descr="ALL_Exhibit_09.05_03.ps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05000" y="1676400"/>
            <a:ext cx="5410122" cy="3657600"/>
          </a:xfrm>
          <a:prstGeom prst="rect">
            <a:avLst/>
          </a:prstGeom>
        </p:spPr>
      </p:pic>
      <p:pic>
        <p:nvPicPr>
          <p:cNvPr id="9" name="Picture 8" descr="ALL_Exhibit_09.05_04.psd"/>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05000" y="1676400"/>
            <a:ext cx="5410122" cy="3657600"/>
          </a:xfrm>
          <a:prstGeom prst="rect">
            <a:avLst/>
          </a:prstGeom>
        </p:spPr>
      </p:pic>
      <p:pic>
        <p:nvPicPr>
          <p:cNvPr id="10" name="Picture 9" descr="ALL_Exhibit_09.05_05.psd"/>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05000" y="1676400"/>
            <a:ext cx="5410122" cy="3657600"/>
          </a:xfrm>
          <a:prstGeom prst="rect">
            <a:avLst/>
          </a:prstGeom>
        </p:spPr>
      </p:pic>
      <p:pic>
        <p:nvPicPr>
          <p:cNvPr id="11" name="Picture 10" descr="ALL_Exhibit_09.05_06.psd"/>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05000" y="1676400"/>
            <a:ext cx="5410122" cy="3657600"/>
          </a:xfrm>
          <a:prstGeom prst="rect">
            <a:avLst/>
          </a:prstGeom>
        </p:spPr>
      </p:pic>
      <p:pic>
        <p:nvPicPr>
          <p:cNvPr id="12" name="Picture 11" descr="ALL_Exhibit_09.05_07.psd"/>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05000" y="1676400"/>
            <a:ext cx="5410122" cy="3657600"/>
          </a:xfrm>
          <a:prstGeom prst="rect">
            <a:avLst/>
          </a:prstGeom>
        </p:spPr>
      </p:pic>
      <p:pic>
        <p:nvPicPr>
          <p:cNvPr id="13" name="Picture 12" descr="ALL_Exhibit_09.05_08.psd"/>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905000" y="1676400"/>
            <a:ext cx="5410122" cy="3657600"/>
          </a:xfrm>
          <a:prstGeom prst="rect">
            <a:avLst/>
          </a:prstGeom>
        </p:spPr>
      </p:pic>
      <p:pic>
        <p:nvPicPr>
          <p:cNvPr id="14" name="Picture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32110" y="1828800"/>
            <a:ext cx="6140998" cy="3939342"/>
          </a:xfrm>
          <a:prstGeom prst="rect">
            <a:avLst/>
          </a:prstGeom>
        </p:spPr>
      </p:pic>
      <p:sp>
        <p:nvSpPr>
          <p:cNvPr id="15" name="Title 1"/>
          <p:cNvSpPr>
            <a:spLocks noGrp="1"/>
          </p:cNvSpPr>
          <p:nvPr/>
        </p:nvSpPr>
        <p:spPr>
          <a:xfrm>
            <a:off x="738554" y="6066504"/>
            <a:ext cx="7517714" cy="33406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600" kern="1200" dirty="0" err="1" smtClean="0">
                <a:solidFill>
                  <a:schemeClr val="tx2">
                    <a:lumMod val="60000"/>
                    <a:lumOff val="40000"/>
                  </a:schemeClr>
                </a:solidFill>
                <a:latin typeface="HelveticaNeueLT Pro 65 Md"/>
                <a:cs typeface="HelveticaNeueLT Pro 65 Md"/>
              </a:rPr>
              <a:t>Figura</a:t>
            </a:r>
            <a:r>
              <a:rPr lang="en-US" sz="1600" kern="1200" dirty="0" smtClean="0">
                <a:solidFill>
                  <a:schemeClr val="tx2">
                    <a:lumMod val="60000"/>
                    <a:lumOff val="40000"/>
                  </a:schemeClr>
                </a:solidFill>
                <a:latin typeface="HelveticaNeueLT Pro 65 Md"/>
                <a:cs typeface="HelveticaNeueLT Pro 65 Md"/>
              </a:rPr>
              <a:t> 9.5 </a:t>
            </a:r>
            <a:r>
              <a:rPr lang="en-US" sz="1600" kern="1200" dirty="0" err="1" smtClean="0">
                <a:latin typeface="HelveticaNeueLT Pro 65 Md"/>
                <a:cs typeface="HelveticaNeueLT Pro 65 Md"/>
              </a:rPr>
              <a:t>Pérdida</a:t>
            </a:r>
            <a:r>
              <a:rPr lang="en-US" sz="1600" kern="1200" dirty="0" smtClean="0">
                <a:latin typeface="HelveticaNeueLT Pro 65 Md"/>
                <a:cs typeface="HelveticaNeueLT Pro 65 Md"/>
              </a:rPr>
              <a:t> de </a:t>
            </a:r>
            <a:r>
              <a:rPr lang="en-US" sz="1600" kern="1200" dirty="0" err="1" smtClean="0">
                <a:latin typeface="HelveticaNeueLT Pro 65 Md"/>
                <a:cs typeface="HelveticaNeueLT Pro 65 Md"/>
              </a:rPr>
              <a:t>eficiencia</a:t>
            </a:r>
            <a:r>
              <a:rPr lang="en-US" sz="1600" kern="1200" dirty="0" smtClean="0">
                <a:latin typeface="HelveticaNeueLT Pro 65 Md"/>
                <a:cs typeface="HelveticaNeueLT Pro 65 Md"/>
              </a:rPr>
              <a:t> </a:t>
            </a:r>
            <a:r>
              <a:rPr lang="en-US" sz="1600" kern="1200" dirty="0" smtClean="0">
                <a:latin typeface="HelveticaNeueLT Pro 65 Md"/>
                <a:cs typeface="HelveticaNeueLT Pro 65 Md"/>
              </a:rPr>
              <a:t>de </a:t>
            </a:r>
            <a:r>
              <a:rPr lang="en-US" sz="1600" kern="1200" dirty="0" err="1" smtClean="0">
                <a:latin typeface="HelveticaNeueLT Pro 65 Md"/>
                <a:cs typeface="HelveticaNeueLT Pro 65 Md"/>
              </a:rPr>
              <a:t>una</a:t>
            </a:r>
            <a:r>
              <a:rPr lang="en-US" sz="1600" kern="1200" dirty="0" smtClean="0">
                <a:latin typeface="HelveticaNeueLT Pro 65 Md"/>
                <a:cs typeface="HelveticaNeueLT Pro 65 Md"/>
              </a:rPr>
              <a:t> </a:t>
            </a:r>
            <a:r>
              <a:rPr lang="en-US" sz="1600" kern="1200" dirty="0" err="1" smtClean="0">
                <a:latin typeface="HelveticaNeueLT Pro 65 Md"/>
                <a:cs typeface="HelveticaNeueLT Pro 65 Md"/>
              </a:rPr>
              <a:t>externalidad</a:t>
            </a:r>
            <a:r>
              <a:rPr lang="en-US" sz="1600" kern="1200" dirty="0" smtClean="0">
                <a:latin typeface="HelveticaNeueLT Pro 65 Md"/>
                <a:cs typeface="HelveticaNeueLT Pro 65 Md"/>
              </a:rPr>
              <a:t> </a:t>
            </a:r>
            <a:r>
              <a:rPr lang="en-US" sz="1600" kern="1200" dirty="0" err="1" smtClean="0">
                <a:latin typeface="HelveticaNeueLT Pro 65 Md"/>
                <a:cs typeface="HelveticaNeueLT Pro 65 Md"/>
              </a:rPr>
              <a:t>positiva</a:t>
            </a:r>
            <a:endParaRPr lang="en-US" sz="1600" kern="1200" dirty="0">
              <a:latin typeface="HelveticaNeueLT Pro 65 Md"/>
              <a:cs typeface="HelveticaNeueLT Pro 65 Md"/>
            </a:endParaRPr>
          </a:p>
        </p:txBody>
      </p:sp>
    </p:spTree>
    <p:extLst>
      <p:ext uri="{BB962C8B-B14F-4D97-AF65-F5344CB8AC3E}">
        <p14:creationId xmlns:p14="http://schemas.microsoft.com/office/powerpoint/2010/main" val="2938249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2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2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20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dissolv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2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0"/>
            <a:ext cx="7772400" cy="2743200"/>
          </a:xfrm>
        </p:spPr>
        <p:txBody>
          <a:bodyPr>
            <a:normAutofit/>
          </a:bodyPr>
          <a:lstStyle/>
          <a:p>
            <a:pPr algn="l"/>
            <a:r>
              <a:rPr lang="en-US" sz="3600" dirty="0">
                <a:latin typeface="Times New Roman" pitchFamily="18" charset="0"/>
                <a:cs typeface="Times New Roman" pitchFamily="18" charset="0"/>
              </a:rPr>
              <a:t/>
            </a:r>
            <a:br>
              <a:rPr lang="en-US" sz="3600" dirty="0">
                <a:latin typeface="Times New Roman" pitchFamily="18" charset="0"/>
                <a:cs typeface="Times New Roman" pitchFamily="18" charset="0"/>
              </a:rPr>
            </a:b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600" dirty="0">
                <a:latin typeface="Times New Roman" pitchFamily="18" charset="0"/>
                <a:cs typeface="Times New Roman" pitchFamily="18" charset="0"/>
              </a:rPr>
              <a:t/>
            </a:r>
            <a:br>
              <a:rPr lang="en-US" sz="3600" dirty="0">
                <a:latin typeface="Times New Roman" pitchFamily="18" charset="0"/>
                <a:cs typeface="Times New Roman" pitchFamily="18" charset="0"/>
              </a:rPr>
            </a:br>
            <a:endParaRPr lang="en-US" sz="3600" dirty="0">
              <a:latin typeface="Times New Roman" pitchFamily="18" charset="0"/>
              <a:cs typeface="Times New Roman" pitchFamily="18" charset="0"/>
            </a:endParaRPr>
          </a:p>
        </p:txBody>
      </p:sp>
      <p:sp>
        <p:nvSpPr>
          <p:cNvPr id="4" name="TextBox 3"/>
          <p:cNvSpPr txBox="1"/>
          <p:nvPr/>
        </p:nvSpPr>
        <p:spPr>
          <a:xfrm>
            <a:off x="0" y="685800"/>
            <a:ext cx="9144000" cy="830997"/>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9.1 </a:t>
            </a:r>
            <a:r>
              <a:rPr lang="en-US" sz="2400" dirty="0" err="1" smtClean="0">
                <a:solidFill>
                  <a:schemeClr val="bg1"/>
                </a:solidFill>
                <a:latin typeface="Times New Roman" pitchFamily="18" charset="0"/>
                <a:cs typeface="Times New Roman" pitchFamily="18" charset="0"/>
              </a:rPr>
              <a:t>Externalidades</a:t>
            </a:r>
            <a:endParaRPr lang="en-US" sz="2400" dirty="0" smtClean="0">
              <a:solidFill>
                <a:schemeClr val="bg1"/>
              </a:solidFill>
              <a:latin typeface="Times New Roman" pitchFamily="18" charset="0"/>
              <a:cs typeface="Times New Roman" pitchFamily="18" charset="0"/>
            </a:endParaRPr>
          </a:p>
          <a:p>
            <a:r>
              <a:rPr lang="es-ES" sz="2400" dirty="0">
                <a:solidFill>
                  <a:schemeClr val="bg1"/>
                </a:solidFill>
                <a:latin typeface="Times New Roman" pitchFamily="18" charset="0"/>
                <a:cs typeface="Times New Roman" pitchFamily="18" charset="0"/>
              </a:rPr>
              <a:t>	</a:t>
            </a:r>
            <a:r>
              <a:rPr lang="es-ES" sz="2400" dirty="0" smtClean="0">
                <a:solidFill>
                  <a:schemeClr val="bg1"/>
                </a:solidFill>
                <a:latin typeface="Times New Roman" pitchFamily="18" charset="0"/>
                <a:cs typeface="Times New Roman" pitchFamily="18" charset="0"/>
              </a:rPr>
              <a:t>Externalidades </a:t>
            </a:r>
            <a:r>
              <a:rPr lang="es-ES" sz="2400" dirty="0" err="1" smtClean="0">
                <a:solidFill>
                  <a:schemeClr val="bg1"/>
                </a:solidFill>
                <a:latin typeface="Times New Roman" pitchFamily="18" charset="0"/>
                <a:cs typeface="Times New Roman" pitchFamily="18" charset="0"/>
              </a:rPr>
              <a:t>pecunarias</a:t>
            </a:r>
            <a:endParaRPr lang="en-US" sz="2400" dirty="0">
              <a:solidFill>
                <a:schemeClr val="bg1"/>
              </a:solidFill>
              <a:latin typeface="Times New Roman" pitchFamily="18" charset="0"/>
              <a:cs typeface="Times New Roman" pitchFamily="18" charset="0"/>
            </a:endParaRPr>
          </a:p>
        </p:txBody>
      </p:sp>
      <p:sp>
        <p:nvSpPr>
          <p:cNvPr id="3" name="TextBox 2"/>
          <p:cNvSpPr txBox="1"/>
          <p:nvPr/>
        </p:nvSpPr>
        <p:spPr>
          <a:xfrm>
            <a:off x="559837" y="2133600"/>
            <a:ext cx="7620000" cy="3416320"/>
          </a:xfrm>
          <a:prstGeom prst="rect">
            <a:avLst/>
          </a:prstGeom>
          <a:noFill/>
        </p:spPr>
        <p:txBody>
          <a:bodyPr wrap="square" rtlCol="0">
            <a:spAutoFit/>
          </a:bodyPr>
          <a:lstStyle/>
          <a:p>
            <a:r>
              <a:rPr lang="en-US" sz="3600" b="1" dirty="0" err="1" smtClean="0">
                <a:latin typeface="Times New Roman" pitchFamily="18" charset="0"/>
                <a:cs typeface="Times New Roman" pitchFamily="18" charset="0"/>
              </a:rPr>
              <a:t>Externalidad</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pecunaria</a:t>
            </a:r>
            <a:endParaRPr lang="en-US" sz="3600" b="1" dirty="0" smtClean="0">
              <a:latin typeface="Times New Roman" pitchFamily="18" charset="0"/>
              <a:cs typeface="Times New Roman" pitchFamily="18" charset="0"/>
            </a:endParaRPr>
          </a:p>
          <a:p>
            <a:endParaRPr lang="en-US" sz="3600" b="1" dirty="0">
              <a:latin typeface="Times New Roman" pitchFamily="18" charset="0"/>
              <a:cs typeface="Times New Roman" pitchFamily="18" charset="0"/>
            </a:endParaRPr>
          </a:p>
          <a:p>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Ocurre</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cuando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una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transacción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comercial</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afecta</a:t>
            </a:r>
            <a:r>
              <a:rPr lang="en-US" sz="3600" dirty="0" smtClean="0">
                <a:latin typeface="Times New Roman" pitchFamily="18" charset="0"/>
                <a:cs typeface="Times New Roman" pitchFamily="18" charset="0"/>
              </a:rPr>
              <a:t> a </a:t>
            </a:r>
            <a:r>
              <a:rPr lang="en-US" sz="3600" dirty="0" err="1" smtClean="0">
                <a:latin typeface="Times New Roman" pitchFamily="18" charset="0"/>
                <a:cs typeface="Times New Roman" pitchFamily="18" charset="0"/>
              </a:rPr>
              <a:t>otras</a:t>
            </a:r>
            <a:r>
              <a:rPr lang="en-US" sz="3600" dirty="0" smtClean="0">
                <a:latin typeface="Times New Roman" pitchFamily="18" charset="0"/>
                <a:cs typeface="Times New Roman" pitchFamily="18" charset="0"/>
              </a:rPr>
              <a:t> personas 	</a:t>
            </a:r>
            <a:r>
              <a:rPr lang="en-US" sz="3600" dirty="0" err="1" smtClean="0">
                <a:latin typeface="Times New Roman" pitchFamily="18" charset="0"/>
                <a:cs typeface="Times New Roman" pitchFamily="18" charset="0"/>
              </a:rPr>
              <a:t>únicamente</a:t>
            </a:r>
            <a:r>
              <a:rPr lang="en-US" sz="3600" dirty="0" smtClean="0">
                <a:latin typeface="Times New Roman" pitchFamily="18" charset="0"/>
                <a:cs typeface="Times New Roman" pitchFamily="18" charset="0"/>
              </a:rPr>
              <a:t> a </a:t>
            </a:r>
            <a:r>
              <a:rPr lang="en-US" sz="3600" dirty="0" err="1" smtClean="0">
                <a:latin typeface="Times New Roman" pitchFamily="18" charset="0"/>
                <a:cs typeface="Times New Roman" pitchFamily="18" charset="0"/>
              </a:rPr>
              <a:t>través</a:t>
            </a:r>
            <a:r>
              <a:rPr lang="en-US" sz="3600" dirty="0" smtClean="0">
                <a:latin typeface="Times New Roman" pitchFamily="18" charset="0"/>
                <a:cs typeface="Times New Roman" pitchFamily="18" charset="0"/>
              </a:rPr>
              <a:t> de </a:t>
            </a:r>
            <a:r>
              <a:rPr lang="en-US" sz="3600" dirty="0" err="1" smtClean="0">
                <a:latin typeface="Times New Roman" pitchFamily="18" charset="0"/>
                <a:cs typeface="Times New Roman" pitchFamily="18" charset="0"/>
              </a:rPr>
              <a:t>los</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precios</a:t>
            </a:r>
            <a:r>
              <a:rPr lang="en-US" sz="3600" dirty="0" smtClean="0">
                <a:latin typeface="Times New Roman" pitchFamily="18" charset="0"/>
                <a:cs typeface="Times New Roman" pitchFamily="18" charset="0"/>
              </a:rPr>
              <a:t> 	de </a:t>
            </a:r>
            <a:r>
              <a:rPr lang="en-US" sz="3600" dirty="0" err="1" smtClean="0">
                <a:latin typeface="Times New Roman" pitchFamily="18" charset="0"/>
                <a:cs typeface="Times New Roman" pitchFamily="18" charset="0"/>
              </a:rPr>
              <a:t>mercado</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39737985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0"/>
            <a:ext cx="7772400" cy="2743200"/>
          </a:xfrm>
        </p:spPr>
        <p:txBody>
          <a:bodyPr>
            <a:normAutofit/>
          </a:bodyPr>
          <a:lstStyle/>
          <a:p>
            <a:pPr algn="l"/>
            <a:r>
              <a:rPr lang="en-US" sz="3600" dirty="0">
                <a:latin typeface="Times New Roman" pitchFamily="18" charset="0"/>
                <a:cs typeface="Times New Roman" pitchFamily="18" charset="0"/>
              </a:rPr>
              <a:t/>
            </a:r>
            <a:br>
              <a:rPr lang="en-US" sz="3600" dirty="0">
                <a:latin typeface="Times New Roman" pitchFamily="18" charset="0"/>
                <a:cs typeface="Times New Roman" pitchFamily="18" charset="0"/>
              </a:rPr>
            </a:b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600" dirty="0">
                <a:latin typeface="Times New Roman" pitchFamily="18" charset="0"/>
                <a:cs typeface="Times New Roman" pitchFamily="18" charset="0"/>
              </a:rPr>
              <a:t/>
            </a:r>
            <a:br>
              <a:rPr lang="en-US" sz="3600" dirty="0">
                <a:latin typeface="Times New Roman" pitchFamily="18" charset="0"/>
                <a:cs typeface="Times New Roman" pitchFamily="18" charset="0"/>
              </a:rPr>
            </a:br>
            <a:endParaRPr lang="en-US" sz="3600" dirty="0">
              <a:latin typeface="Times New Roman" pitchFamily="18" charset="0"/>
              <a:cs typeface="Times New Roman" pitchFamily="18" charset="0"/>
            </a:endParaRPr>
          </a:p>
        </p:txBody>
      </p:sp>
      <p:sp>
        <p:nvSpPr>
          <p:cNvPr id="4" name="TextBox 3"/>
          <p:cNvSpPr txBox="1"/>
          <p:nvPr/>
        </p:nvSpPr>
        <p:spPr>
          <a:xfrm>
            <a:off x="0" y="685800"/>
            <a:ext cx="9144000" cy="461665"/>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9.1 </a:t>
            </a:r>
            <a:r>
              <a:rPr lang="en-US" sz="2400" dirty="0" err="1" smtClean="0">
                <a:solidFill>
                  <a:schemeClr val="bg1"/>
                </a:solidFill>
                <a:latin typeface="Times New Roman" pitchFamily="18" charset="0"/>
                <a:cs typeface="Times New Roman" pitchFamily="18" charset="0"/>
              </a:rPr>
              <a:t>Externalidades</a:t>
            </a:r>
            <a:endParaRPr lang="en-US" sz="2400" dirty="0" smtClean="0">
              <a:solidFill>
                <a:schemeClr val="bg1"/>
              </a:solidFill>
              <a:latin typeface="Times New Roman" pitchFamily="18" charset="0"/>
              <a:cs typeface="Times New Roman" pitchFamily="18" charset="0"/>
            </a:endParaRPr>
          </a:p>
        </p:txBody>
      </p:sp>
      <p:sp>
        <p:nvSpPr>
          <p:cNvPr id="3" name="TextBox 2"/>
          <p:cNvSpPr txBox="1"/>
          <p:nvPr/>
        </p:nvSpPr>
        <p:spPr>
          <a:xfrm>
            <a:off x="533400" y="1981200"/>
            <a:ext cx="7620000" cy="2862322"/>
          </a:xfrm>
          <a:prstGeom prst="rect">
            <a:avLst/>
          </a:prstGeom>
          <a:noFill/>
        </p:spPr>
        <p:txBody>
          <a:bodyPr wrap="square" rtlCol="0">
            <a:spAutoFit/>
          </a:bodyPr>
          <a:lstStyle/>
          <a:p>
            <a:r>
              <a:rPr lang="en-US" sz="3600" dirty="0" smtClean="0">
                <a:latin typeface="Times New Roman" pitchFamily="18" charset="0"/>
                <a:cs typeface="Times New Roman" pitchFamily="18" charset="0"/>
              </a:rPr>
              <a:t>¿C</a:t>
            </a:r>
            <a:r>
              <a:rPr lang="es-ES" sz="3600" dirty="0" err="1" smtClean="0">
                <a:latin typeface="Times New Roman" pitchFamily="18" charset="0"/>
                <a:cs typeface="Times New Roman" pitchFamily="18" charset="0"/>
              </a:rPr>
              <a:t>ómo</a:t>
            </a:r>
            <a:r>
              <a:rPr lang="es-ES" sz="3600" dirty="0" smtClean="0">
                <a:latin typeface="Times New Roman" pitchFamily="18" charset="0"/>
                <a:cs typeface="Times New Roman" pitchFamily="18" charset="0"/>
              </a:rPr>
              <a:t> solventar los resultados ineficientes</a:t>
            </a:r>
            <a:r>
              <a:rPr lang="en-US" sz="3600" dirty="0" smtClean="0">
                <a:latin typeface="Times New Roman" pitchFamily="18" charset="0"/>
                <a:cs typeface="Times New Roman" pitchFamily="18" charset="0"/>
              </a:rPr>
              <a:t>?</a:t>
            </a:r>
          </a:p>
          <a:p>
            <a:endParaRPr lang="en-US" sz="3600" dirty="0">
              <a:latin typeface="Times New Roman" pitchFamily="18" charset="0"/>
              <a:cs typeface="Times New Roman" pitchFamily="18" charset="0"/>
            </a:endParaRPr>
          </a:p>
          <a:p>
            <a:pPr marL="571500" indent="-571500">
              <a:buFont typeface="Arial" pitchFamily="34" charset="0"/>
              <a:buChar char="•"/>
            </a:pPr>
            <a:r>
              <a:rPr lang="en-US" sz="3600" dirty="0" err="1" smtClean="0">
                <a:latin typeface="Times New Roman" pitchFamily="18" charset="0"/>
                <a:cs typeface="Times New Roman" pitchFamily="18" charset="0"/>
              </a:rPr>
              <a:t>Soluciones</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privadas</a:t>
            </a:r>
            <a:endParaRPr lang="en-US" sz="3600" dirty="0" smtClean="0">
              <a:latin typeface="Times New Roman" pitchFamily="18" charset="0"/>
              <a:cs typeface="Times New Roman" pitchFamily="18" charset="0"/>
            </a:endParaRPr>
          </a:p>
          <a:p>
            <a:pPr marL="571500" indent="-571500">
              <a:buFont typeface="Arial" pitchFamily="34" charset="0"/>
              <a:buChar char="•"/>
            </a:pPr>
            <a:r>
              <a:rPr lang="en-US" sz="3600" dirty="0" err="1" smtClean="0">
                <a:latin typeface="Times New Roman" pitchFamily="18" charset="0"/>
                <a:cs typeface="Times New Roman" pitchFamily="18" charset="0"/>
              </a:rPr>
              <a:t>Soluciones</a:t>
            </a:r>
            <a:r>
              <a:rPr lang="en-US" sz="3600" dirty="0" smtClean="0">
                <a:latin typeface="Times New Roman" pitchFamily="18" charset="0"/>
                <a:cs typeface="Times New Roman" pitchFamily="18" charset="0"/>
              </a:rPr>
              <a:t> p</a:t>
            </a:r>
            <a:r>
              <a:rPr lang="es-ES" sz="3600" dirty="0" err="1" smtClean="0">
                <a:latin typeface="Times New Roman" pitchFamily="18" charset="0"/>
                <a:cs typeface="Times New Roman" pitchFamily="18" charset="0"/>
              </a:rPr>
              <a:t>úblicas</a:t>
            </a:r>
            <a:endParaRPr lang="en-US" sz="36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7830903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0"/>
            <a:ext cx="7772400" cy="2743200"/>
          </a:xfrm>
        </p:spPr>
        <p:txBody>
          <a:bodyPr>
            <a:normAutofit/>
          </a:bodyPr>
          <a:lstStyle/>
          <a:p>
            <a:pPr algn="l"/>
            <a:r>
              <a:rPr lang="en-US" sz="3600" dirty="0">
                <a:latin typeface="Times New Roman" pitchFamily="18" charset="0"/>
                <a:cs typeface="Times New Roman" pitchFamily="18" charset="0"/>
              </a:rPr>
              <a:t/>
            </a:r>
            <a:br>
              <a:rPr lang="en-US" sz="3600" dirty="0">
                <a:latin typeface="Times New Roman" pitchFamily="18" charset="0"/>
                <a:cs typeface="Times New Roman" pitchFamily="18" charset="0"/>
              </a:rPr>
            </a:b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600" dirty="0">
                <a:latin typeface="Times New Roman" pitchFamily="18" charset="0"/>
                <a:cs typeface="Times New Roman" pitchFamily="18" charset="0"/>
              </a:rPr>
              <a:t/>
            </a:r>
            <a:br>
              <a:rPr lang="en-US" sz="3600" dirty="0">
                <a:latin typeface="Times New Roman" pitchFamily="18" charset="0"/>
                <a:cs typeface="Times New Roman" pitchFamily="18" charset="0"/>
              </a:rPr>
            </a:br>
            <a:endParaRPr lang="en-US" sz="3600" dirty="0">
              <a:latin typeface="Times New Roman" pitchFamily="18" charset="0"/>
              <a:cs typeface="Times New Roman" pitchFamily="18" charset="0"/>
            </a:endParaRPr>
          </a:p>
        </p:txBody>
      </p:sp>
      <p:sp>
        <p:nvSpPr>
          <p:cNvPr id="4" name="TextBox 3"/>
          <p:cNvSpPr txBox="1"/>
          <p:nvPr/>
        </p:nvSpPr>
        <p:spPr>
          <a:xfrm>
            <a:off x="0" y="685800"/>
            <a:ext cx="9144000" cy="830997"/>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9.2 </a:t>
            </a:r>
            <a:r>
              <a:rPr lang="en-US" sz="2400" dirty="0" err="1" smtClean="0">
                <a:solidFill>
                  <a:schemeClr val="bg1"/>
                </a:solidFill>
                <a:latin typeface="Times New Roman" pitchFamily="18" charset="0"/>
                <a:cs typeface="Times New Roman" pitchFamily="18" charset="0"/>
              </a:rPr>
              <a:t>Soluciones</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privadas</a:t>
            </a:r>
            <a:r>
              <a:rPr lang="en-US" sz="2400" dirty="0" smtClean="0">
                <a:solidFill>
                  <a:schemeClr val="bg1"/>
                </a:solidFill>
                <a:latin typeface="Times New Roman" pitchFamily="18" charset="0"/>
                <a:cs typeface="Times New Roman" pitchFamily="18" charset="0"/>
              </a:rPr>
              <a:t> a las </a:t>
            </a:r>
            <a:r>
              <a:rPr lang="en-US" sz="2400" dirty="0" err="1" smtClean="0">
                <a:solidFill>
                  <a:schemeClr val="bg1"/>
                </a:solidFill>
                <a:latin typeface="Times New Roman" pitchFamily="18" charset="0"/>
                <a:cs typeface="Times New Roman" pitchFamily="18" charset="0"/>
              </a:rPr>
              <a:t>externalidades</a:t>
            </a:r>
            <a:endParaRPr lang="en-US" sz="2400" dirty="0" smtClean="0">
              <a:solidFill>
                <a:schemeClr val="bg1"/>
              </a:solidFill>
              <a:latin typeface="Times New Roman" pitchFamily="18" charset="0"/>
              <a:cs typeface="Times New Roman" pitchFamily="18" charset="0"/>
            </a:endParaRPr>
          </a:p>
          <a:p>
            <a:r>
              <a:rPr lang="en-US" sz="2400" dirty="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Solución</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privada</a:t>
            </a:r>
            <a:r>
              <a:rPr lang="en-US" sz="2400" dirty="0" smtClean="0">
                <a:solidFill>
                  <a:schemeClr val="bg1"/>
                </a:solidFill>
                <a:latin typeface="Times New Roman" pitchFamily="18" charset="0"/>
                <a:cs typeface="Times New Roman" pitchFamily="18" charset="0"/>
              </a:rPr>
              <a:t>: la </a:t>
            </a:r>
            <a:r>
              <a:rPr lang="en-US" sz="2400" dirty="0" err="1" smtClean="0">
                <a:solidFill>
                  <a:schemeClr val="bg1"/>
                </a:solidFill>
                <a:latin typeface="Times New Roman" pitchFamily="18" charset="0"/>
                <a:cs typeface="Times New Roman" pitchFamily="18" charset="0"/>
              </a:rPr>
              <a:t>negociación</a:t>
            </a:r>
            <a:endParaRPr lang="en-US" sz="2400" dirty="0">
              <a:solidFill>
                <a:schemeClr val="bg1"/>
              </a:solidFill>
              <a:latin typeface="Times New Roman" pitchFamily="18"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034563652"/>
              </p:ext>
            </p:extLst>
          </p:nvPr>
        </p:nvGraphicFramePr>
        <p:xfrm>
          <a:off x="1295400" y="2057400"/>
          <a:ext cx="6096000" cy="2457549"/>
        </p:xfrm>
        <a:graphic>
          <a:graphicData uri="http://schemas.openxmlformats.org/drawingml/2006/table">
            <a:tbl>
              <a:tblPr firstRow="1" bandRow="1">
                <a:tableStyleId>{5C22544A-7EE6-4342-B048-85BDC9FD1C3A}</a:tableStyleId>
              </a:tblPr>
              <a:tblGrid>
                <a:gridCol w="2032000"/>
                <a:gridCol w="2032000"/>
                <a:gridCol w="2032000"/>
              </a:tblGrid>
              <a:tr h="370840">
                <a:tc gridSpan="3">
                  <a:txBody>
                    <a:bodyPr/>
                    <a:lstStyle/>
                    <a:p>
                      <a:pPr algn="ctr"/>
                      <a:r>
                        <a:rPr lang="en-US" sz="3200" dirty="0" err="1" smtClean="0">
                          <a:latin typeface="Times New Roman" pitchFamily="18" charset="0"/>
                          <a:cs typeface="Times New Roman" pitchFamily="18" charset="0"/>
                        </a:rPr>
                        <a:t>Beneficios</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diarios</a:t>
                      </a:r>
                      <a:endParaRPr lang="en-US" sz="3200" dirty="0">
                        <a:latin typeface="Times New Roman" pitchFamily="18" charset="0"/>
                        <a:cs typeface="Times New Roman" pitchFamily="18" charset="0"/>
                      </a:endParaRPr>
                    </a:p>
                  </a:txBody>
                  <a:tcPr/>
                </a:tc>
                <a:tc hMerge="1">
                  <a:txBody>
                    <a:bodyPr/>
                    <a:lstStyle/>
                    <a:p>
                      <a:endParaRPr lang="en-US" dirty="0"/>
                    </a:p>
                  </a:txBody>
                  <a:tcPr/>
                </a:tc>
                <a:tc hMerge="1">
                  <a:txBody>
                    <a:bodyPr/>
                    <a:lstStyle/>
                    <a:p>
                      <a:endParaRPr lang="en-US" dirty="0"/>
                    </a:p>
                  </a:txBody>
                  <a:tcPr/>
                </a:tc>
              </a:tr>
              <a:tr h="370840">
                <a:tc>
                  <a:txBody>
                    <a:bodyPr/>
                    <a:lstStyle/>
                    <a:p>
                      <a:endParaRPr lang="en-US" sz="3200" dirty="0">
                        <a:latin typeface="Times New Roman" pitchFamily="18" charset="0"/>
                        <a:cs typeface="Times New Roman" pitchFamily="18" charset="0"/>
                      </a:endParaRPr>
                    </a:p>
                  </a:txBody>
                  <a:tcPr/>
                </a:tc>
                <a:tc>
                  <a:txBody>
                    <a:bodyPr/>
                    <a:lstStyle/>
                    <a:p>
                      <a:pPr algn="ctr"/>
                      <a:r>
                        <a:rPr lang="en-US" sz="3200" dirty="0" smtClean="0">
                          <a:latin typeface="Times New Roman" pitchFamily="18" charset="0"/>
                          <a:cs typeface="Times New Roman" pitchFamily="18" charset="0"/>
                        </a:rPr>
                        <a:t>Sin </a:t>
                      </a:r>
                      <a:r>
                        <a:rPr lang="en-US" sz="3200" dirty="0" err="1" smtClean="0">
                          <a:latin typeface="Times New Roman" pitchFamily="18" charset="0"/>
                          <a:cs typeface="Times New Roman" pitchFamily="18" charset="0"/>
                        </a:rPr>
                        <a:t>filtro</a:t>
                      </a:r>
                      <a:endParaRPr lang="en-US" sz="3200" dirty="0">
                        <a:latin typeface="Times New Roman" pitchFamily="18" charset="0"/>
                        <a:cs typeface="Times New Roman" pitchFamily="18" charset="0"/>
                      </a:endParaRPr>
                    </a:p>
                  </a:txBody>
                  <a:tcPr/>
                </a:tc>
                <a:tc>
                  <a:txBody>
                    <a:bodyPr/>
                    <a:lstStyle/>
                    <a:p>
                      <a:pPr algn="ctr"/>
                      <a:r>
                        <a:rPr lang="en-US" sz="3200" dirty="0" smtClean="0">
                          <a:latin typeface="Times New Roman" pitchFamily="18" charset="0"/>
                          <a:cs typeface="Times New Roman" pitchFamily="18" charset="0"/>
                        </a:rPr>
                        <a:t>Con </a:t>
                      </a:r>
                      <a:r>
                        <a:rPr lang="en-US" sz="3200" dirty="0" err="1" smtClean="0">
                          <a:latin typeface="Times New Roman" pitchFamily="18" charset="0"/>
                          <a:cs typeface="Times New Roman" pitchFamily="18" charset="0"/>
                        </a:rPr>
                        <a:t>filtro</a:t>
                      </a:r>
                      <a:endParaRPr lang="en-US" sz="3200" dirty="0">
                        <a:latin typeface="Times New Roman" pitchFamily="18" charset="0"/>
                        <a:cs typeface="Times New Roman" pitchFamily="18" charset="0"/>
                      </a:endParaRPr>
                    </a:p>
                  </a:txBody>
                  <a:tcPr/>
                </a:tc>
              </a:tr>
              <a:tr h="370840">
                <a:tc>
                  <a:txBody>
                    <a:bodyPr/>
                    <a:lstStyle/>
                    <a:p>
                      <a:r>
                        <a:rPr lang="en-US" sz="3200" dirty="0" err="1" smtClean="0">
                          <a:latin typeface="Times New Roman" pitchFamily="18" charset="0"/>
                          <a:cs typeface="Times New Roman" pitchFamily="18" charset="0"/>
                        </a:rPr>
                        <a:t>Fede</a:t>
                      </a:r>
                      <a:endParaRPr lang="en-US" sz="3200" dirty="0">
                        <a:latin typeface="Times New Roman" pitchFamily="18" charset="0"/>
                        <a:cs typeface="Times New Roman" pitchFamily="18" charset="0"/>
                      </a:endParaRPr>
                    </a:p>
                  </a:txBody>
                  <a:tcPr/>
                </a:tc>
                <a:tc>
                  <a:txBody>
                    <a:bodyPr/>
                    <a:lstStyle/>
                    <a:p>
                      <a:pPr algn="ctr"/>
                      <a:r>
                        <a:rPr lang="en-US" sz="3200" dirty="0" smtClean="0">
                          <a:latin typeface="Times New Roman" pitchFamily="18" charset="0"/>
                          <a:cs typeface="Times New Roman" pitchFamily="18" charset="0"/>
                        </a:rPr>
                        <a:t>130$</a:t>
                      </a:r>
                      <a:endParaRPr lang="en-US" sz="3200" dirty="0">
                        <a:latin typeface="Times New Roman" pitchFamily="18" charset="0"/>
                        <a:cs typeface="Times New Roman" pitchFamily="18" charset="0"/>
                      </a:endParaRPr>
                    </a:p>
                  </a:txBody>
                  <a:tcPr/>
                </a:tc>
                <a:tc>
                  <a:txBody>
                    <a:bodyPr/>
                    <a:lstStyle/>
                    <a:p>
                      <a:pPr algn="ctr"/>
                      <a:r>
                        <a:rPr lang="en-US" sz="3200" dirty="0" smtClean="0">
                          <a:latin typeface="Times New Roman" pitchFamily="18" charset="0"/>
                          <a:cs typeface="Times New Roman" pitchFamily="18" charset="0"/>
                        </a:rPr>
                        <a:t>100$</a:t>
                      </a:r>
                      <a:endParaRPr lang="en-US" sz="3200" dirty="0">
                        <a:latin typeface="Times New Roman" pitchFamily="18" charset="0"/>
                        <a:cs typeface="Times New Roman" pitchFamily="18" charset="0"/>
                      </a:endParaRPr>
                    </a:p>
                  </a:txBody>
                  <a:tcPr/>
                </a:tc>
              </a:tr>
              <a:tr h="720189">
                <a:tc>
                  <a:txBody>
                    <a:bodyPr/>
                    <a:lstStyle/>
                    <a:p>
                      <a:r>
                        <a:rPr lang="en-US" sz="3200" dirty="0" smtClean="0">
                          <a:latin typeface="Times New Roman" pitchFamily="18" charset="0"/>
                          <a:cs typeface="Times New Roman" pitchFamily="18" charset="0"/>
                        </a:rPr>
                        <a:t>Ana</a:t>
                      </a:r>
                      <a:endParaRPr lang="en-US" sz="3200" dirty="0">
                        <a:latin typeface="Times New Roman" pitchFamily="18" charset="0"/>
                        <a:cs typeface="Times New Roman" pitchFamily="18" charset="0"/>
                      </a:endParaRPr>
                    </a:p>
                  </a:txBody>
                  <a:tcPr/>
                </a:tc>
                <a:tc>
                  <a:txBody>
                    <a:bodyPr/>
                    <a:lstStyle/>
                    <a:p>
                      <a:pPr algn="ctr"/>
                      <a:r>
                        <a:rPr lang="en-US" sz="3200" dirty="0" smtClean="0">
                          <a:latin typeface="Times New Roman" pitchFamily="18" charset="0"/>
                          <a:cs typeface="Times New Roman" pitchFamily="18" charset="0"/>
                        </a:rPr>
                        <a:t>90$</a:t>
                      </a:r>
                      <a:endParaRPr lang="en-US" sz="3200" dirty="0">
                        <a:latin typeface="Times New Roman" pitchFamily="18" charset="0"/>
                        <a:cs typeface="Times New Roman" pitchFamily="18" charset="0"/>
                      </a:endParaRPr>
                    </a:p>
                  </a:txBody>
                  <a:tcPr/>
                </a:tc>
                <a:tc>
                  <a:txBody>
                    <a:bodyPr/>
                    <a:lstStyle/>
                    <a:p>
                      <a:pPr algn="ctr"/>
                      <a:r>
                        <a:rPr lang="en-US" sz="3200" dirty="0" smtClean="0">
                          <a:latin typeface="Times New Roman" pitchFamily="18" charset="0"/>
                          <a:cs typeface="Times New Roman" pitchFamily="18" charset="0"/>
                        </a:rPr>
                        <a:t>140$</a:t>
                      </a:r>
                      <a:endParaRPr lang="en-US" sz="3200" dirty="0">
                        <a:latin typeface="Times New Roman" pitchFamily="18" charset="0"/>
                        <a:cs typeface="Times New Roman" pitchFamily="18" charset="0"/>
                      </a:endParaRPr>
                    </a:p>
                  </a:txBody>
                  <a:tcPr/>
                </a:tc>
              </a:tr>
            </a:tbl>
          </a:graphicData>
        </a:graphic>
      </p:graphicFrame>
      <p:sp>
        <p:nvSpPr>
          <p:cNvPr id="6" name="TextBox 5"/>
          <p:cNvSpPr txBox="1"/>
          <p:nvPr/>
        </p:nvSpPr>
        <p:spPr>
          <a:xfrm>
            <a:off x="533400" y="5255062"/>
            <a:ext cx="8077200" cy="646331"/>
          </a:xfrm>
          <a:prstGeom prst="rect">
            <a:avLst/>
          </a:prstGeom>
          <a:noFill/>
        </p:spPr>
        <p:txBody>
          <a:bodyPr wrap="square" rtlCol="0">
            <a:spAutoFit/>
          </a:bodyPr>
          <a:lstStyle/>
          <a:p>
            <a:r>
              <a:rPr lang="en-US" sz="3600" dirty="0" smtClean="0">
                <a:latin typeface="Times New Roman" pitchFamily="18" charset="0"/>
                <a:cs typeface="Times New Roman" pitchFamily="18" charset="0"/>
              </a:rPr>
              <a:t>¿</a:t>
            </a:r>
            <a:r>
              <a:rPr lang="en-US" sz="3600" dirty="0" err="1" smtClean="0">
                <a:latin typeface="Times New Roman" pitchFamily="18" charset="0"/>
                <a:cs typeface="Times New Roman" pitchFamily="18" charset="0"/>
              </a:rPr>
              <a:t>Pueden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Fede</a:t>
            </a:r>
            <a:r>
              <a:rPr lang="en-US" sz="3600" dirty="0" smtClean="0">
                <a:latin typeface="Times New Roman" pitchFamily="18" charset="0"/>
                <a:cs typeface="Times New Roman" pitchFamily="18" charset="0"/>
              </a:rPr>
              <a:t> y Ana </a:t>
            </a:r>
            <a:r>
              <a:rPr lang="en-US" sz="3600" dirty="0" err="1" smtClean="0">
                <a:latin typeface="Times New Roman" pitchFamily="18" charset="0"/>
                <a:cs typeface="Times New Roman" pitchFamily="18" charset="0"/>
              </a:rPr>
              <a:t>llegar</a:t>
            </a:r>
            <a:r>
              <a:rPr lang="en-US" sz="3600" dirty="0" smtClean="0">
                <a:latin typeface="Times New Roman" pitchFamily="18" charset="0"/>
                <a:cs typeface="Times New Roman" pitchFamily="18" charset="0"/>
              </a:rPr>
              <a:t> a un </a:t>
            </a:r>
            <a:r>
              <a:rPr lang="en-US" sz="3600" dirty="0" err="1" smtClean="0">
                <a:latin typeface="Times New Roman" pitchFamily="18" charset="0"/>
                <a:cs typeface="Times New Roman" pitchFamily="18" charset="0"/>
              </a:rPr>
              <a:t>acuerdo</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4788156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3736975"/>
          </a:xfrm>
        </p:spPr>
        <p:txBody>
          <a:bodyPr>
            <a:normAutofit fontScale="90000"/>
          </a:bodyPr>
          <a:lstStyle/>
          <a:p>
            <a:pPr algn="l"/>
            <a:r>
              <a:rPr lang="en-US" sz="3600" dirty="0" err="1" smtClean="0">
                <a:solidFill>
                  <a:srgbClr val="000000"/>
                </a:solidFill>
                <a:latin typeface="Times New Roman" pitchFamily="18" charset="0"/>
                <a:cs typeface="Times New Roman" pitchFamily="18" charset="0"/>
              </a:rPr>
              <a:t>Esquema</a:t>
            </a:r>
            <a:r>
              <a:rPr lang="en-US" sz="3600" dirty="0" smtClean="0">
                <a:solidFill>
                  <a:srgbClr val="000000"/>
                </a:solidFill>
                <a:latin typeface="Times New Roman" pitchFamily="18" charset="0"/>
                <a:cs typeface="Times New Roman" pitchFamily="18" charset="0"/>
              </a:rPr>
              <a:t> del </a:t>
            </a:r>
            <a:r>
              <a:rPr lang="en-US" sz="3600" dirty="0" err="1" smtClean="0">
                <a:solidFill>
                  <a:srgbClr val="000000"/>
                </a:solidFill>
                <a:latin typeface="Times New Roman" pitchFamily="18" charset="0"/>
                <a:cs typeface="Times New Roman" pitchFamily="18" charset="0"/>
              </a:rPr>
              <a:t>capítulo</a:t>
            </a:r>
            <a:r>
              <a:rPr lang="en-US" sz="3600" dirty="0" smtClean="0">
                <a:solidFill>
                  <a:srgbClr val="000000"/>
                </a:solidFill>
                <a:latin typeface="Times New Roman" pitchFamily="18" charset="0"/>
                <a:cs typeface="Times New Roman" pitchFamily="18" charset="0"/>
              </a:rPr>
              <a:t/>
            </a:r>
            <a:br>
              <a:rPr lang="en-US" sz="3600" dirty="0" smtClean="0">
                <a:solidFill>
                  <a:srgbClr val="000000"/>
                </a:solidFill>
                <a:latin typeface="Times New Roman" pitchFamily="18" charset="0"/>
                <a:cs typeface="Times New Roman" pitchFamily="18" charset="0"/>
              </a:rPr>
            </a:br>
            <a:r>
              <a:rPr lang="en-US" sz="3600" dirty="0" smtClean="0">
                <a:solidFill>
                  <a:srgbClr val="000000"/>
                </a:solidFill>
                <a:latin typeface="Times New Roman" pitchFamily="18" charset="0"/>
                <a:cs typeface="Times New Roman" pitchFamily="18" charset="0"/>
              </a:rPr>
              <a:t/>
            </a:r>
            <a:br>
              <a:rPr lang="en-US" sz="3600" dirty="0" smtClean="0">
                <a:solidFill>
                  <a:srgbClr val="000000"/>
                </a:solidFill>
                <a:latin typeface="Times New Roman" pitchFamily="18" charset="0"/>
                <a:cs typeface="Times New Roman" pitchFamily="18" charset="0"/>
              </a:rPr>
            </a:br>
            <a:r>
              <a:rPr lang="en-US" sz="3600" dirty="0" smtClean="0">
                <a:solidFill>
                  <a:srgbClr val="000000"/>
                </a:solidFill>
                <a:effectLst/>
                <a:latin typeface="Times New Roman" pitchFamily="18" charset="0"/>
                <a:cs typeface="Times New Roman" pitchFamily="18" charset="0"/>
              </a:rPr>
              <a:t>9.1	</a:t>
            </a:r>
            <a:r>
              <a:rPr lang="en-US" sz="3600" dirty="0" err="1" smtClean="0">
                <a:solidFill>
                  <a:srgbClr val="000000"/>
                </a:solidFill>
                <a:effectLst/>
                <a:latin typeface="Times New Roman" pitchFamily="18" charset="0"/>
                <a:cs typeface="Times New Roman" pitchFamily="18" charset="0"/>
              </a:rPr>
              <a:t>Externalidades</a:t>
            </a:r>
            <a:r>
              <a:rPr lang="en-US" sz="3600" dirty="0" smtClean="0">
                <a:solidFill>
                  <a:srgbClr val="000000"/>
                </a:solidFill>
                <a:effectLst/>
                <a:latin typeface="Times New Roman" pitchFamily="18" charset="0"/>
                <a:cs typeface="Times New Roman" pitchFamily="18" charset="0"/>
              </a:rPr>
              <a:t/>
            </a:r>
            <a:br>
              <a:rPr lang="en-US" sz="3600" dirty="0" smtClean="0">
                <a:solidFill>
                  <a:srgbClr val="000000"/>
                </a:solidFill>
                <a:effectLst/>
                <a:latin typeface="Times New Roman" pitchFamily="18" charset="0"/>
                <a:cs typeface="Times New Roman" pitchFamily="18" charset="0"/>
              </a:rPr>
            </a:br>
            <a:r>
              <a:rPr lang="en-US" sz="3600" dirty="0" smtClean="0">
                <a:solidFill>
                  <a:srgbClr val="000000"/>
                </a:solidFill>
                <a:effectLst/>
                <a:latin typeface="Times New Roman" pitchFamily="18" charset="0"/>
                <a:cs typeface="Times New Roman" pitchFamily="18" charset="0"/>
              </a:rPr>
              <a:t>9.2	</a:t>
            </a:r>
            <a:r>
              <a:rPr lang="en-US" sz="3600" dirty="0" err="1" smtClean="0">
                <a:solidFill>
                  <a:srgbClr val="000000"/>
                </a:solidFill>
                <a:effectLst/>
                <a:latin typeface="Times New Roman" pitchFamily="18" charset="0"/>
                <a:cs typeface="Times New Roman" pitchFamily="18" charset="0"/>
              </a:rPr>
              <a:t>Soluciones</a:t>
            </a:r>
            <a:r>
              <a:rPr lang="en-US" sz="3600" dirty="0" smtClean="0">
                <a:solidFill>
                  <a:srgbClr val="000000"/>
                </a:solidFill>
                <a:effectLst/>
                <a:latin typeface="Times New Roman" pitchFamily="18" charset="0"/>
                <a:cs typeface="Times New Roman" pitchFamily="18" charset="0"/>
              </a:rPr>
              <a:t> </a:t>
            </a:r>
            <a:r>
              <a:rPr lang="en-US" sz="3600" dirty="0" err="1" smtClean="0">
                <a:solidFill>
                  <a:srgbClr val="000000"/>
                </a:solidFill>
                <a:effectLst/>
                <a:latin typeface="Times New Roman" pitchFamily="18" charset="0"/>
                <a:cs typeface="Times New Roman" pitchFamily="18" charset="0"/>
              </a:rPr>
              <a:t>privadas</a:t>
            </a:r>
            <a:r>
              <a:rPr lang="en-US" sz="3600" dirty="0" smtClean="0">
                <a:solidFill>
                  <a:srgbClr val="000000"/>
                </a:solidFill>
                <a:effectLst/>
                <a:latin typeface="Times New Roman" pitchFamily="18" charset="0"/>
                <a:cs typeface="Times New Roman" pitchFamily="18" charset="0"/>
              </a:rPr>
              <a:t> a las </a:t>
            </a:r>
            <a:r>
              <a:rPr lang="en-US" sz="3600" dirty="0" err="1" smtClean="0">
                <a:solidFill>
                  <a:srgbClr val="000000"/>
                </a:solidFill>
                <a:effectLst/>
                <a:latin typeface="Times New Roman" pitchFamily="18" charset="0"/>
                <a:cs typeface="Times New Roman" pitchFamily="18" charset="0"/>
              </a:rPr>
              <a:t>externalidades</a:t>
            </a:r>
            <a:r>
              <a:rPr lang="en-US" sz="3600" dirty="0" smtClean="0">
                <a:solidFill>
                  <a:srgbClr val="000000"/>
                </a:solidFill>
                <a:effectLst/>
                <a:latin typeface="Times New Roman" pitchFamily="18" charset="0"/>
                <a:cs typeface="Times New Roman" pitchFamily="18" charset="0"/>
              </a:rPr>
              <a:t/>
            </a:r>
            <a:br>
              <a:rPr lang="en-US" sz="3600" dirty="0" smtClean="0">
                <a:solidFill>
                  <a:srgbClr val="000000"/>
                </a:solidFill>
                <a:effectLst/>
                <a:latin typeface="Times New Roman" pitchFamily="18" charset="0"/>
                <a:cs typeface="Times New Roman" pitchFamily="18" charset="0"/>
              </a:rPr>
            </a:br>
            <a:r>
              <a:rPr lang="en-US" sz="3600" dirty="0" smtClean="0">
                <a:solidFill>
                  <a:srgbClr val="000000"/>
                </a:solidFill>
                <a:effectLst/>
                <a:latin typeface="Times New Roman" pitchFamily="18" charset="0"/>
                <a:cs typeface="Times New Roman" pitchFamily="18" charset="0"/>
              </a:rPr>
              <a:t>9.3	</a:t>
            </a:r>
            <a:r>
              <a:rPr lang="en-US" sz="3600" dirty="0" err="1" smtClean="0">
                <a:solidFill>
                  <a:srgbClr val="000000"/>
                </a:solidFill>
                <a:effectLst/>
                <a:latin typeface="Times New Roman" pitchFamily="18" charset="0"/>
                <a:cs typeface="Times New Roman" pitchFamily="18" charset="0"/>
              </a:rPr>
              <a:t>Soluciones</a:t>
            </a:r>
            <a:r>
              <a:rPr lang="en-US" sz="3600" dirty="0" smtClean="0">
                <a:solidFill>
                  <a:srgbClr val="000000"/>
                </a:solidFill>
                <a:effectLst/>
                <a:latin typeface="Times New Roman" pitchFamily="18" charset="0"/>
                <a:cs typeface="Times New Roman" pitchFamily="18" charset="0"/>
              </a:rPr>
              <a:t> </a:t>
            </a:r>
            <a:r>
              <a:rPr lang="en-US" sz="3600" dirty="0" err="1" smtClean="0">
                <a:solidFill>
                  <a:srgbClr val="000000"/>
                </a:solidFill>
                <a:effectLst/>
                <a:latin typeface="Times New Roman" pitchFamily="18" charset="0"/>
                <a:cs typeface="Times New Roman" pitchFamily="18" charset="0"/>
              </a:rPr>
              <a:t>públicas</a:t>
            </a:r>
            <a:r>
              <a:rPr lang="en-US" sz="3600" dirty="0" smtClean="0">
                <a:solidFill>
                  <a:srgbClr val="000000"/>
                </a:solidFill>
                <a:effectLst/>
                <a:latin typeface="Times New Roman" pitchFamily="18" charset="0"/>
                <a:cs typeface="Times New Roman" pitchFamily="18" charset="0"/>
              </a:rPr>
              <a:t> a las </a:t>
            </a:r>
            <a:r>
              <a:rPr lang="en-US" sz="3600" dirty="0" err="1" smtClean="0">
                <a:solidFill>
                  <a:srgbClr val="000000"/>
                </a:solidFill>
                <a:effectLst/>
                <a:latin typeface="Times New Roman" pitchFamily="18" charset="0"/>
                <a:cs typeface="Times New Roman" pitchFamily="18" charset="0"/>
              </a:rPr>
              <a:t>externalidades</a:t>
            </a:r>
            <a:r>
              <a:rPr lang="en-US" sz="3600" dirty="0" smtClean="0">
                <a:solidFill>
                  <a:srgbClr val="000000"/>
                </a:solidFill>
                <a:effectLst/>
                <a:latin typeface="Times New Roman" pitchFamily="18" charset="0"/>
                <a:cs typeface="Times New Roman" pitchFamily="18" charset="0"/>
              </a:rPr>
              <a:t/>
            </a:r>
            <a:br>
              <a:rPr lang="en-US" sz="3600" dirty="0" smtClean="0">
                <a:solidFill>
                  <a:srgbClr val="000000"/>
                </a:solidFill>
                <a:effectLst/>
                <a:latin typeface="Times New Roman" pitchFamily="18" charset="0"/>
                <a:cs typeface="Times New Roman" pitchFamily="18" charset="0"/>
              </a:rPr>
            </a:br>
            <a:r>
              <a:rPr lang="en-US" sz="3600" dirty="0" smtClean="0">
                <a:solidFill>
                  <a:srgbClr val="000000"/>
                </a:solidFill>
                <a:effectLst/>
                <a:latin typeface="Times New Roman" pitchFamily="18" charset="0"/>
                <a:cs typeface="Times New Roman" pitchFamily="18" charset="0"/>
              </a:rPr>
              <a:t>9.4	</a:t>
            </a:r>
            <a:r>
              <a:rPr lang="en-US" sz="3600" dirty="0" err="1" smtClean="0">
                <a:solidFill>
                  <a:srgbClr val="000000"/>
                </a:solidFill>
                <a:effectLst/>
                <a:latin typeface="Times New Roman" pitchFamily="18" charset="0"/>
                <a:cs typeface="Times New Roman" pitchFamily="18" charset="0"/>
              </a:rPr>
              <a:t>Bienes</a:t>
            </a:r>
            <a:r>
              <a:rPr lang="en-US" sz="3600" dirty="0" smtClean="0">
                <a:solidFill>
                  <a:srgbClr val="000000"/>
                </a:solidFill>
                <a:effectLst/>
                <a:latin typeface="Times New Roman" pitchFamily="18" charset="0"/>
                <a:cs typeface="Times New Roman" pitchFamily="18" charset="0"/>
              </a:rPr>
              <a:t> </a:t>
            </a:r>
            <a:r>
              <a:rPr lang="en-US" sz="3600" dirty="0" err="1" smtClean="0">
                <a:solidFill>
                  <a:srgbClr val="000000"/>
                </a:solidFill>
                <a:effectLst/>
                <a:latin typeface="Times New Roman" pitchFamily="18" charset="0"/>
                <a:cs typeface="Times New Roman" pitchFamily="18" charset="0"/>
              </a:rPr>
              <a:t>públicos</a:t>
            </a:r>
            <a:r>
              <a:rPr lang="en-US" sz="3600" dirty="0" smtClean="0">
                <a:solidFill>
                  <a:srgbClr val="000000"/>
                </a:solidFill>
                <a:effectLst/>
                <a:latin typeface="Times New Roman" pitchFamily="18" charset="0"/>
                <a:cs typeface="Times New Roman" pitchFamily="18" charset="0"/>
              </a:rPr>
              <a:t/>
            </a:r>
            <a:br>
              <a:rPr lang="en-US" sz="3600" dirty="0" smtClean="0">
                <a:solidFill>
                  <a:srgbClr val="000000"/>
                </a:solidFill>
                <a:effectLst/>
                <a:latin typeface="Times New Roman" pitchFamily="18" charset="0"/>
                <a:cs typeface="Times New Roman" pitchFamily="18" charset="0"/>
              </a:rPr>
            </a:br>
            <a:r>
              <a:rPr lang="en-US" sz="3600" dirty="0" smtClean="0">
                <a:solidFill>
                  <a:srgbClr val="000000"/>
                </a:solidFill>
                <a:effectLst/>
                <a:latin typeface="Times New Roman" pitchFamily="18" charset="0"/>
                <a:cs typeface="Times New Roman" pitchFamily="18" charset="0"/>
              </a:rPr>
              <a:t>9.5	</a:t>
            </a:r>
            <a:r>
              <a:rPr lang="en-US" sz="3600" dirty="0" err="1" smtClean="0">
                <a:solidFill>
                  <a:srgbClr val="000000"/>
                </a:solidFill>
                <a:effectLst/>
                <a:latin typeface="Times New Roman" pitchFamily="18" charset="0"/>
                <a:cs typeface="Times New Roman" pitchFamily="18" charset="0"/>
              </a:rPr>
              <a:t>Bienes</a:t>
            </a:r>
            <a:r>
              <a:rPr lang="en-US" sz="3600" dirty="0" smtClean="0">
                <a:solidFill>
                  <a:srgbClr val="000000"/>
                </a:solidFill>
                <a:effectLst/>
                <a:latin typeface="Times New Roman" pitchFamily="18" charset="0"/>
                <a:cs typeface="Times New Roman" pitchFamily="18" charset="0"/>
              </a:rPr>
              <a:t> </a:t>
            </a:r>
            <a:r>
              <a:rPr lang="en-US" sz="3600" dirty="0" err="1" smtClean="0">
                <a:solidFill>
                  <a:srgbClr val="000000"/>
                </a:solidFill>
                <a:effectLst/>
                <a:latin typeface="Times New Roman" pitchFamily="18" charset="0"/>
                <a:cs typeface="Times New Roman" pitchFamily="18" charset="0"/>
              </a:rPr>
              <a:t>comunales</a:t>
            </a:r>
            <a:endParaRPr lang="en-US" sz="3600" dirty="0">
              <a:solidFill>
                <a:srgbClr val="000000"/>
              </a:solidFill>
              <a:effectLst/>
              <a:latin typeface="Times New Roman" pitchFamily="18" charset="0"/>
              <a:cs typeface="Times New Roman" pitchFamily="18" charset="0"/>
            </a:endParaRPr>
          </a:p>
        </p:txBody>
      </p:sp>
      <p:sp>
        <p:nvSpPr>
          <p:cNvPr id="4" name="TextBox 3"/>
          <p:cNvSpPr txBox="1"/>
          <p:nvPr/>
        </p:nvSpPr>
        <p:spPr>
          <a:xfrm>
            <a:off x="0" y="685800"/>
            <a:ext cx="9144000" cy="461665"/>
          </a:xfrm>
          <a:prstGeom prst="rect">
            <a:avLst/>
          </a:prstGeom>
          <a:solidFill>
            <a:schemeClr val="accent1"/>
          </a:solidFill>
        </p:spPr>
        <p:txBody>
          <a:bodyPr wrap="square" rtlCol="0">
            <a:spAutoFit/>
          </a:bodyPr>
          <a:lstStyle/>
          <a:p>
            <a:r>
              <a:rPr lang="en-US" sz="2400" dirty="0">
                <a:solidFill>
                  <a:schemeClr val="bg1"/>
                </a:solidFill>
                <a:latin typeface="Times New Roman" pitchFamily="18" charset="0"/>
                <a:cs typeface="Times New Roman" pitchFamily="18" charset="0"/>
              </a:rPr>
              <a:t>9</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Externalidades</a:t>
            </a:r>
            <a:r>
              <a:rPr lang="en-US" sz="2400" dirty="0">
                <a:solidFill>
                  <a:schemeClr val="bg1"/>
                </a:solidFill>
                <a:latin typeface="Times New Roman" pitchFamily="18" charset="0"/>
                <a:cs typeface="Times New Roman" pitchFamily="18" charset="0"/>
              </a:rPr>
              <a:t> </a:t>
            </a:r>
            <a:r>
              <a:rPr lang="en-US" sz="2400" dirty="0" smtClean="0">
                <a:solidFill>
                  <a:schemeClr val="bg1"/>
                </a:solidFill>
                <a:latin typeface="Times New Roman" pitchFamily="18" charset="0"/>
                <a:cs typeface="Times New Roman" pitchFamily="18" charset="0"/>
              </a:rPr>
              <a:t>y </a:t>
            </a:r>
            <a:r>
              <a:rPr lang="en-US" sz="2400" dirty="0" err="1" smtClean="0">
                <a:solidFill>
                  <a:schemeClr val="bg1"/>
                </a:solidFill>
                <a:latin typeface="Times New Roman" pitchFamily="18" charset="0"/>
                <a:cs typeface="Times New Roman" pitchFamily="18" charset="0"/>
              </a:rPr>
              <a:t>bienes</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públicos</a:t>
            </a:r>
            <a:endParaRPr lang="en-US" sz="24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2876146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0"/>
            <a:ext cx="7772400" cy="2743200"/>
          </a:xfrm>
        </p:spPr>
        <p:txBody>
          <a:bodyPr>
            <a:normAutofit/>
          </a:bodyPr>
          <a:lstStyle/>
          <a:p>
            <a:pPr algn="l"/>
            <a:r>
              <a:rPr lang="en-US" sz="3600" dirty="0">
                <a:latin typeface="Times New Roman" pitchFamily="18" charset="0"/>
                <a:cs typeface="Times New Roman" pitchFamily="18" charset="0"/>
              </a:rPr>
              <a:t/>
            </a:r>
            <a:br>
              <a:rPr lang="en-US" sz="3600" dirty="0">
                <a:latin typeface="Times New Roman" pitchFamily="18" charset="0"/>
                <a:cs typeface="Times New Roman" pitchFamily="18" charset="0"/>
              </a:rPr>
            </a:b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600" dirty="0">
                <a:latin typeface="Times New Roman" pitchFamily="18" charset="0"/>
                <a:cs typeface="Times New Roman" pitchFamily="18" charset="0"/>
              </a:rPr>
              <a:t/>
            </a:r>
            <a:br>
              <a:rPr lang="en-US" sz="3600" dirty="0">
                <a:latin typeface="Times New Roman" pitchFamily="18" charset="0"/>
                <a:cs typeface="Times New Roman" pitchFamily="18" charset="0"/>
              </a:rPr>
            </a:br>
            <a:endParaRPr lang="en-US" sz="3600" dirty="0">
              <a:latin typeface="Times New Roman" pitchFamily="18" charset="0"/>
              <a:cs typeface="Times New Roman" pitchFamily="18" charset="0"/>
            </a:endParaRPr>
          </a:p>
        </p:txBody>
      </p:sp>
      <p:sp>
        <p:nvSpPr>
          <p:cNvPr id="4" name="TextBox 3"/>
          <p:cNvSpPr txBox="1"/>
          <p:nvPr/>
        </p:nvSpPr>
        <p:spPr>
          <a:xfrm>
            <a:off x="0" y="685800"/>
            <a:ext cx="9144000" cy="830997"/>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9.2 </a:t>
            </a:r>
            <a:r>
              <a:rPr lang="en-US" sz="2400" dirty="0" err="1">
                <a:solidFill>
                  <a:schemeClr val="bg1"/>
                </a:solidFill>
                <a:latin typeface="Times New Roman" pitchFamily="18" charset="0"/>
                <a:cs typeface="Times New Roman" pitchFamily="18" charset="0"/>
              </a:rPr>
              <a:t>Soluciones</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privadas</a:t>
            </a:r>
            <a:r>
              <a:rPr lang="en-US" sz="2400" dirty="0">
                <a:solidFill>
                  <a:schemeClr val="bg1"/>
                </a:solidFill>
                <a:latin typeface="Times New Roman" pitchFamily="18" charset="0"/>
                <a:cs typeface="Times New Roman" pitchFamily="18" charset="0"/>
              </a:rPr>
              <a:t> a las </a:t>
            </a:r>
            <a:r>
              <a:rPr lang="en-US" sz="2400" dirty="0" err="1">
                <a:solidFill>
                  <a:schemeClr val="bg1"/>
                </a:solidFill>
                <a:latin typeface="Times New Roman" pitchFamily="18" charset="0"/>
                <a:cs typeface="Times New Roman" pitchFamily="18" charset="0"/>
              </a:rPr>
              <a:t>externalidades</a:t>
            </a:r>
            <a:endParaRPr lang="en-US" sz="2400" dirty="0">
              <a:solidFill>
                <a:schemeClr val="bg1"/>
              </a:solidFill>
              <a:latin typeface="Times New Roman" pitchFamily="18" charset="0"/>
              <a:cs typeface="Times New Roman" pitchFamily="18" charset="0"/>
            </a:endParaRPr>
          </a:p>
          <a:p>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Solución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privada</a:t>
            </a:r>
            <a:r>
              <a:rPr lang="en-US" sz="2400" dirty="0">
                <a:solidFill>
                  <a:schemeClr val="bg1"/>
                </a:solidFill>
                <a:latin typeface="Times New Roman" pitchFamily="18" charset="0"/>
                <a:cs typeface="Times New Roman" pitchFamily="18" charset="0"/>
              </a:rPr>
              <a:t>: la </a:t>
            </a:r>
            <a:r>
              <a:rPr lang="en-US" sz="2400" dirty="0" err="1">
                <a:solidFill>
                  <a:schemeClr val="bg1"/>
                </a:solidFill>
                <a:latin typeface="Times New Roman" pitchFamily="18" charset="0"/>
                <a:cs typeface="Times New Roman" pitchFamily="18" charset="0"/>
              </a:rPr>
              <a:t>negociación</a:t>
            </a:r>
            <a:endParaRPr lang="en-US" sz="2400" dirty="0">
              <a:solidFill>
                <a:schemeClr val="bg1"/>
              </a:solidFill>
              <a:latin typeface="Times New Roman" pitchFamily="18" charset="0"/>
              <a:cs typeface="Times New Roman" pitchFamily="18" charset="0"/>
            </a:endParaRPr>
          </a:p>
        </p:txBody>
      </p:sp>
      <p:sp>
        <p:nvSpPr>
          <p:cNvPr id="6" name="TextBox 5"/>
          <p:cNvSpPr txBox="1"/>
          <p:nvPr/>
        </p:nvSpPr>
        <p:spPr>
          <a:xfrm>
            <a:off x="533400" y="2590800"/>
            <a:ext cx="8077200" cy="2308324"/>
          </a:xfrm>
          <a:prstGeom prst="rect">
            <a:avLst/>
          </a:prstGeom>
          <a:noFill/>
        </p:spPr>
        <p:txBody>
          <a:bodyPr wrap="square" rtlCol="0">
            <a:spAutoFit/>
          </a:bodyPr>
          <a:lstStyle/>
          <a:p>
            <a:r>
              <a:rPr lang="en-US" sz="3600" dirty="0" err="1" smtClean="0">
                <a:latin typeface="Times New Roman" pitchFamily="18" charset="0"/>
                <a:cs typeface="Times New Roman" pitchFamily="18" charset="0"/>
              </a:rPr>
              <a:t>Int</a:t>
            </a:r>
            <a:r>
              <a:rPr lang="es-ES" sz="3600" dirty="0" err="1">
                <a:latin typeface="Times New Roman" pitchFamily="18" charset="0"/>
                <a:cs typeface="Times New Roman" pitchFamily="18" charset="0"/>
              </a:rPr>
              <a:t>e</a:t>
            </a:r>
            <a:r>
              <a:rPr lang="es-ES" sz="3600" dirty="0" err="1" smtClean="0">
                <a:latin typeface="Times New Roman" pitchFamily="18" charset="0"/>
                <a:cs typeface="Times New Roman" pitchFamily="18" charset="0"/>
              </a:rPr>
              <a:t>rvalo</a:t>
            </a:r>
            <a:r>
              <a:rPr lang="es-ES" sz="3600" dirty="0" smtClean="0">
                <a:latin typeface="Times New Roman" pitchFamily="18" charset="0"/>
                <a:cs typeface="Times New Roman" pitchFamily="18" charset="0"/>
              </a:rPr>
              <a:t> </a:t>
            </a:r>
            <a:r>
              <a:rPr lang="es-ES" sz="3600" dirty="0" smtClean="0">
                <a:latin typeface="Times New Roman" pitchFamily="18" charset="0"/>
                <a:cs typeface="Times New Roman" pitchFamily="18" charset="0"/>
              </a:rPr>
              <a:t>en el que pueden pactar</a:t>
            </a:r>
            <a:r>
              <a:rPr lang="en-US" sz="3600" dirty="0" smtClean="0">
                <a:latin typeface="Times New Roman" pitchFamily="18" charset="0"/>
                <a:cs typeface="Times New Roman" pitchFamily="18" charset="0"/>
              </a:rPr>
              <a:t>: m</a:t>
            </a:r>
            <a:r>
              <a:rPr lang="es-ES" sz="3600" dirty="0" err="1" smtClean="0">
                <a:latin typeface="Times New Roman" pitchFamily="18" charset="0"/>
                <a:cs typeface="Times New Roman" pitchFamily="18" charset="0"/>
              </a:rPr>
              <a:t>ás</a:t>
            </a:r>
            <a:r>
              <a:rPr lang="es-ES" sz="3600" dirty="0" smtClean="0">
                <a:latin typeface="Times New Roman" pitchFamily="18" charset="0"/>
                <a:cs typeface="Times New Roman" pitchFamily="18" charset="0"/>
              </a:rPr>
              <a:t> de </a:t>
            </a:r>
            <a:r>
              <a:rPr lang="en-US" sz="3600" dirty="0" smtClean="0">
                <a:latin typeface="Times New Roman" pitchFamily="18" charset="0"/>
                <a:cs typeface="Times New Roman" pitchFamily="18" charset="0"/>
              </a:rPr>
              <a:t> 30$ y </a:t>
            </a:r>
            <a:r>
              <a:rPr lang="en-US" sz="3600" dirty="0" err="1" smtClean="0">
                <a:latin typeface="Times New Roman" pitchFamily="18" charset="0"/>
                <a:cs typeface="Times New Roman" pitchFamily="18" charset="0"/>
              </a:rPr>
              <a:t>menos</a:t>
            </a:r>
            <a:r>
              <a:rPr lang="en-US" sz="3600" dirty="0" smtClean="0">
                <a:latin typeface="Times New Roman" pitchFamily="18" charset="0"/>
                <a:cs typeface="Times New Roman" pitchFamily="18" charset="0"/>
              </a:rPr>
              <a:t> de 50$</a:t>
            </a:r>
          </a:p>
          <a:p>
            <a:endParaRPr lang="en-US" sz="3600" dirty="0">
              <a:latin typeface="Times New Roman" pitchFamily="18" charset="0"/>
              <a:cs typeface="Times New Roman" pitchFamily="18" charset="0"/>
            </a:endParaRPr>
          </a:p>
          <a:p>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25456436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0"/>
            <a:ext cx="7772400" cy="2743200"/>
          </a:xfrm>
        </p:spPr>
        <p:txBody>
          <a:bodyPr>
            <a:normAutofit/>
          </a:bodyPr>
          <a:lstStyle/>
          <a:p>
            <a:pPr algn="l"/>
            <a:r>
              <a:rPr lang="en-US" sz="3600" dirty="0">
                <a:latin typeface="Times New Roman" pitchFamily="18" charset="0"/>
                <a:cs typeface="Times New Roman" pitchFamily="18" charset="0"/>
              </a:rPr>
              <a:t/>
            </a:r>
            <a:br>
              <a:rPr lang="en-US" sz="3600" dirty="0">
                <a:latin typeface="Times New Roman" pitchFamily="18" charset="0"/>
                <a:cs typeface="Times New Roman" pitchFamily="18" charset="0"/>
              </a:rPr>
            </a:b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600" dirty="0">
                <a:latin typeface="Times New Roman" pitchFamily="18" charset="0"/>
                <a:cs typeface="Times New Roman" pitchFamily="18" charset="0"/>
              </a:rPr>
              <a:t/>
            </a:r>
            <a:br>
              <a:rPr lang="en-US" sz="3600" dirty="0">
                <a:latin typeface="Times New Roman" pitchFamily="18" charset="0"/>
                <a:cs typeface="Times New Roman" pitchFamily="18" charset="0"/>
              </a:rPr>
            </a:br>
            <a:endParaRPr lang="en-US" sz="3600" dirty="0">
              <a:latin typeface="Times New Roman" pitchFamily="18" charset="0"/>
              <a:cs typeface="Times New Roman" pitchFamily="18" charset="0"/>
            </a:endParaRPr>
          </a:p>
        </p:txBody>
      </p:sp>
      <p:sp>
        <p:nvSpPr>
          <p:cNvPr id="4" name="TextBox 3"/>
          <p:cNvSpPr txBox="1"/>
          <p:nvPr/>
        </p:nvSpPr>
        <p:spPr>
          <a:xfrm>
            <a:off x="0" y="685800"/>
            <a:ext cx="9144000" cy="830997"/>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9.2 </a:t>
            </a:r>
            <a:r>
              <a:rPr lang="en-US" sz="2400" dirty="0" err="1">
                <a:solidFill>
                  <a:schemeClr val="bg1"/>
                </a:solidFill>
                <a:latin typeface="Times New Roman" pitchFamily="18" charset="0"/>
                <a:cs typeface="Times New Roman" pitchFamily="18" charset="0"/>
              </a:rPr>
              <a:t>Soluciones</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privadas</a:t>
            </a:r>
            <a:r>
              <a:rPr lang="en-US" sz="2400" dirty="0">
                <a:solidFill>
                  <a:schemeClr val="bg1"/>
                </a:solidFill>
                <a:latin typeface="Times New Roman" pitchFamily="18" charset="0"/>
                <a:cs typeface="Times New Roman" pitchFamily="18" charset="0"/>
              </a:rPr>
              <a:t> a las </a:t>
            </a:r>
            <a:r>
              <a:rPr lang="en-US" sz="2400" dirty="0" err="1">
                <a:solidFill>
                  <a:schemeClr val="bg1"/>
                </a:solidFill>
                <a:latin typeface="Times New Roman" pitchFamily="18" charset="0"/>
                <a:cs typeface="Times New Roman" pitchFamily="18" charset="0"/>
              </a:rPr>
              <a:t>externalidades</a:t>
            </a:r>
            <a:endParaRPr lang="en-US" sz="2400" dirty="0" smtClean="0">
              <a:solidFill>
                <a:schemeClr val="bg1"/>
              </a:solidFill>
              <a:latin typeface="Times New Roman" pitchFamily="18" charset="0"/>
              <a:cs typeface="Times New Roman" pitchFamily="18" charset="0"/>
            </a:endParaRPr>
          </a:p>
          <a:p>
            <a:r>
              <a:rPr lang="en-US" sz="2400" dirty="0">
                <a:solidFill>
                  <a:schemeClr val="bg1"/>
                </a:solidFill>
                <a:latin typeface="Times New Roman" pitchFamily="18" charset="0"/>
                <a:cs typeface="Times New Roman" pitchFamily="18" charset="0"/>
              </a:rPr>
              <a:t>	</a:t>
            </a:r>
            <a:r>
              <a:rPr lang="en-US" sz="2400" dirty="0" smtClean="0">
                <a:solidFill>
                  <a:schemeClr val="bg1"/>
                </a:solidFill>
                <a:latin typeface="Times New Roman" pitchFamily="18" charset="0"/>
                <a:cs typeface="Times New Roman" pitchFamily="18" charset="0"/>
              </a:rPr>
              <a:t>El </a:t>
            </a:r>
            <a:r>
              <a:rPr lang="en-US" sz="2400" dirty="0" err="1" smtClean="0">
                <a:solidFill>
                  <a:schemeClr val="bg1"/>
                </a:solidFill>
                <a:latin typeface="Times New Roman" pitchFamily="18" charset="0"/>
                <a:cs typeface="Times New Roman" pitchFamily="18" charset="0"/>
              </a:rPr>
              <a:t>teorema</a:t>
            </a:r>
            <a:r>
              <a:rPr lang="en-US" sz="2400" dirty="0" smtClean="0">
                <a:solidFill>
                  <a:schemeClr val="bg1"/>
                </a:solidFill>
                <a:latin typeface="Times New Roman" pitchFamily="18" charset="0"/>
                <a:cs typeface="Times New Roman" pitchFamily="18" charset="0"/>
              </a:rPr>
              <a:t> de Coase</a:t>
            </a:r>
            <a:endParaRPr lang="en-US" sz="2400" dirty="0">
              <a:solidFill>
                <a:schemeClr val="bg1"/>
              </a:solidFill>
              <a:latin typeface="Times New Roman" pitchFamily="18" charset="0"/>
              <a:cs typeface="Times New Roman" pitchFamily="18" charset="0"/>
            </a:endParaRPr>
          </a:p>
        </p:txBody>
      </p:sp>
      <p:sp>
        <p:nvSpPr>
          <p:cNvPr id="6" name="TextBox 5"/>
          <p:cNvSpPr txBox="1"/>
          <p:nvPr/>
        </p:nvSpPr>
        <p:spPr>
          <a:xfrm>
            <a:off x="533400" y="2362200"/>
            <a:ext cx="7086600" cy="3970318"/>
          </a:xfrm>
          <a:prstGeom prst="rect">
            <a:avLst/>
          </a:prstGeom>
          <a:noFill/>
        </p:spPr>
        <p:txBody>
          <a:bodyPr wrap="square" rtlCol="0">
            <a:spAutoFit/>
          </a:bodyPr>
          <a:lstStyle/>
          <a:p>
            <a:r>
              <a:rPr lang="en-US" sz="3600" b="1" dirty="0" err="1" smtClean="0">
                <a:latin typeface="Times New Roman" pitchFamily="18" charset="0"/>
                <a:cs typeface="Times New Roman" pitchFamily="18" charset="0"/>
              </a:rPr>
              <a:t>Teorema</a:t>
            </a:r>
            <a:r>
              <a:rPr lang="en-US" sz="3600" b="1" dirty="0" smtClean="0">
                <a:latin typeface="Times New Roman" pitchFamily="18" charset="0"/>
                <a:cs typeface="Times New Roman" pitchFamily="18" charset="0"/>
              </a:rPr>
              <a:t> de Coase</a:t>
            </a:r>
          </a:p>
          <a:p>
            <a:endParaRPr lang="en-US" sz="3600" b="1" dirty="0">
              <a:latin typeface="Times New Roman" pitchFamily="18" charset="0"/>
              <a:cs typeface="Times New Roman" pitchFamily="18" charset="0"/>
            </a:endParaRPr>
          </a:p>
          <a:p>
            <a:r>
              <a:rPr lang="en-US" sz="3600" b="1"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Establece</a:t>
            </a:r>
            <a:r>
              <a:rPr lang="en-US" sz="3600" dirty="0" smtClean="0">
                <a:latin typeface="Times New Roman" pitchFamily="18" charset="0"/>
                <a:cs typeface="Times New Roman" pitchFamily="18" charset="0"/>
              </a:rPr>
              <a:t> que la </a:t>
            </a:r>
            <a:r>
              <a:rPr lang="en-US" sz="3600" dirty="0" err="1" smtClean="0">
                <a:latin typeface="Times New Roman" pitchFamily="18" charset="0"/>
                <a:cs typeface="Times New Roman" pitchFamily="18" charset="0"/>
              </a:rPr>
              <a:t>negociación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privada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dará</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lugar</a:t>
            </a:r>
            <a:r>
              <a:rPr lang="en-US" sz="3600" dirty="0" smtClean="0">
                <a:latin typeface="Times New Roman" pitchFamily="18" charset="0"/>
                <a:cs typeface="Times New Roman" pitchFamily="18" charset="0"/>
              </a:rPr>
              <a:t> a un </a:t>
            </a:r>
            <a:r>
              <a:rPr lang="en-US" sz="3600" dirty="0" err="1" smtClean="0">
                <a:latin typeface="Times New Roman" pitchFamily="18" charset="0"/>
                <a:cs typeface="Times New Roman" pitchFamily="18" charset="0"/>
              </a:rPr>
              <a:t>reparto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eficiente</a:t>
            </a:r>
            <a:r>
              <a:rPr lang="en-US" sz="3600" dirty="0" smtClean="0">
                <a:latin typeface="Times New Roman" pitchFamily="18" charset="0"/>
                <a:cs typeface="Times New Roman" pitchFamily="18" charset="0"/>
              </a:rPr>
              <a:t> de </a:t>
            </a:r>
            <a:r>
              <a:rPr lang="en-US" sz="3600" dirty="0" err="1" smtClean="0">
                <a:latin typeface="Times New Roman" pitchFamily="18" charset="0"/>
                <a:cs typeface="Times New Roman" pitchFamily="18" charset="0"/>
              </a:rPr>
              <a:t>los</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recursos</a:t>
            </a:r>
            <a:endParaRPr lang="en-US" sz="3600" b="1" dirty="0" smtClean="0">
              <a:latin typeface="Times New Roman" pitchFamily="18" charset="0"/>
              <a:cs typeface="Times New Roman" pitchFamily="18" charset="0"/>
            </a:endParaRPr>
          </a:p>
          <a:p>
            <a:endParaRPr lang="en-US" sz="3600" dirty="0">
              <a:latin typeface="Times New Roman" pitchFamily="18" charset="0"/>
              <a:cs typeface="Times New Roman" pitchFamily="18" charset="0"/>
            </a:endParaRPr>
          </a:p>
          <a:p>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10368419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0"/>
            <a:ext cx="7772400" cy="2743200"/>
          </a:xfrm>
        </p:spPr>
        <p:txBody>
          <a:bodyPr>
            <a:normAutofit/>
          </a:bodyPr>
          <a:lstStyle/>
          <a:p>
            <a:pPr algn="l"/>
            <a:r>
              <a:rPr lang="en-US" sz="3600" dirty="0">
                <a:latin typeface="Times New Roman" pitchFamily="18" charset="0"/>
                <a:cs typeface="Times New Roman" pitchFamily="18" charset="0"/>
              </a:rPr>
              <a:t/>
            </a:r>
            <a:br>
              <a:rPr lang="en-US" sz="3600" dirty="0">
                <a:latin typeface="Times New Roman" pitchFamily="18" charset="0"/>
                <a:cs typeface="Times New Roman" pitchFamily="18" charset="0"/>
              </a:rPr>
            </a:b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600" dirty="0">
                <a:latin typeface="Times New Roman" pitchFamily="18" charset="0"/>
                <a:cs typeface="Times New Roman" pitchFamily="18" charset="0"/>
              </a:rPr>
              <a:t/>
            </a:r>
            <a:br>
              <a:rPr lang="en-US" sz="3600" dirty="0">
                <a:latin typeface="Times New Roman" pitchFamily="18" charset="0"/>
                <a:cs typeface="Times New Roman" pitchFamily="18" charset="0"/>
              </a:rPr>
            </a:br>
            <a:endParaRPr lang="en-US" sz="3600" dirty="0">
              <a:latin typeface="Times New Roman" pitchFamily="18" charset="0"/>
              <a:cs typeface="Times New Roman" pitchFamily="18" charset="0"/>
            </a:endParaRPr>
          </a:p>
        </p:txBody>
      </p:sp>
      <p:sp>
        <p:nvSpPr>
          <p:cNvPr id="4" name="TextBox 3"/>
          <p:cNvSpPr txBox="1"/>
          <p:nvPr/>
        </p:nvSpPr>
        <p:spPr>
          <a:xfrm>
            <a:off x="0" y="685800"/>
            <a:ext cx="9144000" cy="830997"/>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9.2 </a:t>
            </a:r>
            <a:r>
              <a:rPr lang="en-US" sz="2400" dirty="0" err="1">
                <a:solidFill>
                  <a:schemeClr val="bg1"/>
                </a:solidFill>
                <a:latin typeface="Times New Roman" pitchFamily="18" charset="0"/>
                <a:cs typeface="Times New Roman" pitchFamily="18" charset="0"/>
              </a:rPr>
              <a:t>Soluciones</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privadas</a:t>
            </a:r>
            <a:r>
              <a:rPr lang="en-US" sz="2400" dirty="0">
                <a:solidFill>
                  <a:schemeClr val="bg1"/>
                </a:solidFill>
                <a:latin typeface="Times New Roman" pitchFamily="18" charset="0"/>
                <a:cs typeface="Times New Roman" pitchFamily="18" charset="0"/>
              </a:rPr>
              <a:t> a las </a:t>
            </a:r>
            <a:r>
              <a:rPr lang="en-US" sz="2400" dirty="0" err="1">
                <a:solidFill>
                  <a:schemeClr val="bg1"/>
                </a:solidFill>
                <a:latin typeface="Times New Roman" pitchFamily="18" charset="0"/>
                <a:cs typeface="Times New Roman" pitchFamily="18" charset="0"/>
              </a:rPr>
              <a:t>externalidades</a:t>
            </a:r>
            <a:endParaRPr lang="en-US" sz="2400" dirty="0">
              <a:solidFill>
                <a:schemeClr val="bg1"/>
              </a:solidFill>
              <a:latin typeface="Times New Roman" pitchFamily="18" charset="0"/>
              <a:cs typeface="Times New Roman" pitchFamily="18" charset="0"/>
            </a:endParaRPr>
          </a:p>
          <a:p>
            <a:r>
              <a:rPr lang="en-US" sz="2400" dirty="0">
                <a:solidFill>
                  <a:schemeClr val="bg1"/>
                </a:solidFill>
                <a:latin typeface="Times New Roman" pitchFamily="18" charset="0"/>
                <a:cs typeface="Times New Roman" pitchFamily="18" charset="0"/>
              </a:rPr>
              <a:t>	El </a:t>
            </a:r>
            <a:r>
              <a:rPr lang="en-US" sz="2400" dirty="0" err="1">
                <a:solidFill>
                  <a:schemeClr val="bg1"/>
                </a:solidFill>
                <a:latin typeface="Times New Roman" pitchFamily="18" charset="0"/>
                <a:cs typeface="Times New Roman" pitchFamily="18" charset="0"/>
              </a:rPr>
              <a:t>teorema</a:t>
            </a:r>
            <a:r>
              <a:rPr lang="en-US" sz="2400" dirty="0">
                <a:solidFill>
                  <a:schemeClr val="bg1"/>
                </a:solidFill>
                <a:latin typeface="Times New Roman" pitchFamily="18" charset="0"/>
                <a:cs typeface="Times New Roman" pitchFamily="18" charset="0"/>
              </a:rPr>
              <a:t> de Coase</a:t>
            </a:r>
          </a:p>
        </p:txBody>
      </p:sp>
      <p:sp>
        <p:nvSpPr>
          <p:cNvPr id="6" name="TextBox 5"/>
          <p:cNvSpPr txBox="1"/>
          <p:nvPr/>
        </p:nvSpPr>
        <p:spPr>
          <a:xfrm>
            <a:off x="518160" y="1752600"/>
            <a:ext cx="8077200" cy="2862322"/>
          </a:xfrm>
          <a:prstGeom prst="rect">
            <a:avLst/>
          </a:prstGeom>
          <a:noFill/>
        </p:spPr>
        <p:txBody>
          <a:bodyPr wrap="square" rtlCol="0">
            <a:spAutoFit/>
          </a:bodyPr>
          <a:lstStyle/>
          <a:p>
            <a:r>
              <a:rPr lang="en-US" sz="3600" dirty="0" smtClean="0">
                <a:latin typeface="Times New Roman" pitchFamily="18" charset="0"/>
                <a:cs typeface="Times New Roman" pitchFamily="18" charset="0"/>
              </a:rPr>
              <a:t>¿Se </a:t>
            </a:r>
            <a:r>
              <a:rPr lang="en-US" sz="3600" dirty="0" err="1" smtClean="0">
                <a:latin typeface="Times New Roman" pitchFamily="18" charset="0"/>
                <a:cs typeface="Times New Roman" pitchFamily="18" charset="0"/>
              </a:rPr>
              <a:t>cumplir</a:t>
            </a:r>
            <a:r>
              <a:rPr lang="es-ES" sz="3600" dirty="0" err="1" smtClean="0">
                <a:latin typeface="Times New Roman" pitchFamily="18" charset="0"/>
                <a:cs typeface="Times New Roman" pitchFamily="18" charset="0"/>
              </a:rPr>
              <a:t>ía</a:t>
            </a:r>
            <a:r>
              <a:rPr lang="es-ES" sz="3600" dirty="0" smtClean="0">
                <a:latin typeface="Times New Roman" pitchFamily="18" charset="0"/>
                <a:cs typeface="Times New Roman" pitchFamily="18" charset="0"/>
              </a:rPr>
              <a:t> el teorema de </a:t>
            </a:r>
            <a:r>
              <a:rPr lang="es-ES" sz="3600" dirty="0" err="1" smtClean="0">
                <a:latin typeface="Times New Roman" pitchFamily="18" charset="0"/>
                <a:cs typeface="Times New Roman" pitchFamily="18" charset="0"/>
              </a:rPr>
              <a:t>Coase</a:t>
            </a:r>
            <a:r>
              <a:rPr lang="es-ES" sz="3600" dirty="0" smtClean="0">
                <a:latin typeface="Times New Roman" pitchFamily="18" charset="0"/>
                <a:cs typeface="Times New Roman" pitchFamily="18" charset="0"/>
              </a:rPr>
              <a:t> </a:t>
            </a:r>
            <a:r>
              <a:rPr lang="es-ES" sz="3600" dirty="0" smtClean="0">
                <a:latin typeface="Times New Roman" pitchFamily="18" charset="0"/>
                <a:cs typeface="Times New Roman" pitchFamily="18" charset="0"/>
              </a:rPr>
              <a:t>si</a:t>
            </a:r>
            <a:r>
              <a:rPr lang="en-US" sz="3600" dirty="0">
                <a:latin typeface="Times New Roman" pitchFamily="18" charset="0"/>
                <a:cs typeface="Times New Roman" pitchFamily="18" charset="0"/>
              </a:rPr>
              <a:t> </a:t>
            </a:r>
            <a:r>
              <a:rPr lang="en-US" sz="3600" dirty="0" err="1" smtClean="0">
                <a:latin typeface="Times New Roman" pitchFamily="18" charset="0"/>
                <a:cs typeface="Times New Roman" pitchFamily="18" charset="0"/>
              </a:rPr>
              <a:t>f</a:t>
            </a:r>
            <a:r>
              <a:rPr lang="en-US" sz="3600" dirty="0" err="1" smtClean="0">
                <a:latin typeface="Times New Roman" pitchFamily="18" charset="0"/>
                <a:cs typeface="Times New Roman" pitchFamily="18" charset="0"/>
              </a:rPr>
              <a:t>ueran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los</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bañistas</a:t>
            </a:r>
            <a:r>
              <a:rPr lang="en-US" sz="3600" dirty="0" smtClean="0">
                <a:latin typeface="Times New Roman" pitchFamily="18" charset="0"/>
                <a:cs typeface="Times New Roman" pitchFamily="18" charset="0"/>
              </a:rPr>
              <a:t> de </a:t>
            </a:r>
            <a:r>
              <a:rPr lang="en-US" sz="3600" dirty="0" err="1" smtClean="0">
                <a:latin typeface="Times New Roman" pitchFamily="18" charset="0"/>
                <a:cs typeface="Times New Roman" pitchFamily="18" charset="0"/>
              </a:rPr>
              <a:t>una</a:t>
            </a:r>
            <a:r>
              <a:rPr lang="en-US" sz="3600" dirty="0" smtClean="0">
                <a:latin typeface="Times New Roman" pitchFamily="18" charset="0"/>
                <a:cs typeface="Times New Roman" pitchFamily="18" charset="0"/>
              </a:rPr>
              <a:t> playa </a:t>
            </a:r>
            <a:r>
              <a:rPr lang="en-US" sz="3600" dirty="0" err="1" smtClean="0">
                <a:latin typeface="Times New Roman" pitchFamily="18" charset="0"/>
                <a:cs typeface="Times New Roman" pitchFamily="18" charset="0"/>
              </a:rPr>
              <a:t>los</a:t>
            </a:r>
            <a:r>
              <a:rPr lang="en-US" sz="3600" dirty="0" smtClean="0">
                <a:latin typeface="Times New Roman" pitchFamily="18" charset="0"/>
                <a:cs typeface="Times New Roman" pitchFamily="18" charset="0"/>
              </a:rPr>
              <a:t> que </a:t>
            </a:r>
            <a:r>
              <a:rPr lang="en-US" sz="3600" dirty="0" err="1" smtClean="0">
                <a:latin typeface="Times New Roman" pitchFamily="18" charset="0"/>
                <a:cs typeface="Times New Roman" pitchFamily="18" charset="0"/>
              </a:rPr>
              <a:t>intentaran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llegar</a:t>
            </a:r>
            <a:r>
              <a:rPr lang="en-US" sz="3600" dirty="0" smtClean="0">
                <a:latin typeface="Times New Roman" pitchFamily="18" charset="0"/>
                <a:cs typeface="Times New Roman" pitchFamily="18" charset="0"/>
              </a:rPr>
              <a:t> a un </a:t>
            </a:r>
            <a:r>
              <a:rPr lang="en-US" sz="3600" dirty="0" err="1" smtClean="0">
                <a:latin typeface="Times New Roman" pitchFamily="18" charset="0"/>
                <a:cs typeface="Times New Roman" pitchFamily="18" charset="0"/>
              </a:rPr>
              <a:t>acuerdo</a:t>
            </a:r>
            <a:r>
              <a:rPr lang="en-US" sz="3600" dirty="0" smtClean="0">
                <a:latin typeface="Times New Roman" pitchFamily="18" charset="0"/>
                <a:cs typeface="Times New Roman" pitchFamily="18" charset="0"/>
              </a:rPr>
              <a:t> con </a:t>
            </a:r>
            <a:r>
              <a:rPr lang="en-US" sz="3600" dirty="0" err="1" smtClean="0">
                <a:latin typeface="Times New Roman" pitchFamily="18" charset="0"/>
                <a:cs typeface="Times New Roman" pitchFamily="18" charset="0"/>
              </a:rPr>
              <a:t>Fede</a:t>
            </a:r>
            <a:r>
              <a:rPr lang="en-US" sz="3600" dirty="0" smtClean="0">
                <a:latin typeface="Times New Roman" pitchFamily="18" charset="0"/>
                <a:cs typeface="Times New Roman" pitchFamily="18" charset="0"/>
              </a:rPr>
              <a:t>?</a:t>
            </a:r>
          </a:p>
          <a:p>
            <a:pPr marL="571500" indent="-571500">
              <a:buFont typeface="Arial" pitchFamily="34" charset="0"/>
              <a:buChar char="•"/>
            </a:pPr>
            <a:endParaRPr lang="en-US" sz="3600" dirty="0">
              <a:latin typeface="Times New Roman" pitchFamily="18" charset="0"/>
              <a:cs typeface="Times New Roman" pitchFamily="18" charset="0"/>
            </a:endParaRPr>
          </a:p>
          <a:p>
            <a:r>
              <a:rPr lang="en-US" sz="3600" dirty="0" smtClean="0">
                <a:latin typeface="Times New Roman" pitchFamily="18" charset="0"/>
                <a:cs typeface="Times New Roman" pitchFamily="18" charset="0"/>
              </a:rPr>
              <a:t>¿</a:t>
            </a:r>
            <a:r>
              <a:rPr lang="en-US" sz="3600" dirty="0" err="1" smtClean="0">
                <a:latin typeface="Times New Roman" pitchFamily="18" charset="0"/>
                <a:cs typeface="Times New Roman" pitchFamily="18" charset="0"/>
              </a:rPr>
              <a:t>Por</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qu</a:t>
            </a:r>
            <a:r>
              <a:rPr lang="es-ES" sz="3600" dirty="0" smtClean="0">
                <a:latin typeface="Times New Roman" pitchFamily="18" charset="0"/>
                <a:cs typeface="Times New Roman" pitchFamily="18" charset="0"/>
              </a:rPr>
              <a:t>é</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2976765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0"/>
            <a:ext cx="7772400" cy="2743200"/>
          </a:xfrm>
        </p:spPr>
        <p:txBody>
          <a:bodyPr>
            <a:normAutofit/>
          </a:bodyPr>
          <a:lstStyle/>
          <a:p>
            <a:pPr algn="l"/>
            <a:r>
              <a:rPr lang="en-US" sz="3600" dirty="0">
                <a:latin typeface="Times New Roman" pitchFamily="18" charset="0"/>
                <a:cs typeface="Times New Roman" pitchFamily="18" charset="0"/>
              </a:rPr>
              <a:t/>
            </a:r>
            <a:br>
              <a:rPr lang="en-US" sz="3600" dirty="0">
                <a:latin typeface="Times New Roman" pitchFamily="18" charset="0"/>
                <a:cs typeface="Times New Roman" pitchFamily="18" charset="0"/>
              </a:rPr>
            </a:b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600" dirty="0">
                <a:latin typeface="Times New Roman" pitchFamily="18" charset="0"/>
                <a:cs typeface="Times New Roman" pitchFamily="18" charset="0"/>
              </a:rPr>
              <a:t/>
            </a:r>
            <a:br>
              <a:rPr lang="en-US" sz="3600" dirty="0">
                <a:latin typeface="Times New Roman" pitchFamily="18" charset="0"/>
                <a:cs typeface="Times New Roman" pitchFamily="18" charset="0"/>
              </a:rPr>
            </a:br>
            <a:endParaRPr lang="en-US" sz="3600" dirty="0">
              <a:latin typeface="Times New Roman" pitchFamily="18" charset="0"/>
              <a:cs typeface="Times New Roman" pitchFamily="18" charset="0"/>
            </a:endParaRPr>
          </a:p>
        </p:txBody>
      </p:sp>
      <p:sp>
        <p:nvSpPr>
          <p:cNvPr id="4" name="TextBox 3"/>
          <p:cNvSpPr txBox="1"/>
          <p:nvPr/>
        </p:nvSpPr>
        <p:spPr>
          <a:xfrm>
            <a:off x="0" y="685800"/>
            <a:ext cx="9144000" cy="830997"/>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9.2 </a:t>
            </a:r>
            <a:r>
              <a:rPr lang="en-US" sz="2400" dirty="0" err="1">
                <a:solidFill>
                  <a:schemeClr val="bg1"/>
                </a:solidFill>
                <a:latin typeface="Times New Roman" pitchFamily="18" charset="0"/>
                <a:cs typeface="Times New Roman" pitchFamily="18" charset="0"/>
              </a:rPr>
              <a:t>Soluciones</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privadas</a:t>
            </a:r>
            <a:r>
              <a:rPr lang="en-US" sz="2400" dirty="0">
                <a:solidFill>
                  <a:schemeClr val="bg1"/>
                </a:solidFill>
                <a:latin typeface="Times New Roman" pitchFamily="18" charset="0"/>
                <a:cs typeface="Times New Roman" pitchFamily="18" charset="0"/>
              </a:rPr>
              <a:t> a las </a:t>
            </a:r>
            <a:r>
              <a:rPr lang="en-US" sz="2400" dirty="0" err="1">
                <a:solidFill>
                  <a:schemeClr val="bg1"/>
                </a:solidFill>
                <a:latin typeface="Times New Roman" pitchFamily="18" charset="0"/>
                <a:cs typeface="Times New Roman" pitchFamily="18" charset="0"/>
              </a:rPr>
              <a:t>externalidades</a:t>
            </a:r>
            <a:endParaRPr lang="en-US" sz="2400" dirty="0" smtClean="0">
              <a:solidFill>
                <a:schemeClr val="bg1"/>
              </a:solidFill>
              <a:latin typeface="Times New Roman" pitchFamily="18" charset="0"/>
              <a:cs typeface="Times New Roman" pitchFamily="18" charset="0"/>
            </a:endParaRPr>
          </a:p>
          <a:p>
            <a:r>
              <a:rPr lang="en-US" sz="2400" dirty="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Solución</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privada</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hacer</a:t>
            </a:r>
            <a:r>
              <a:rPr lang="en-US" sz="2400" dirty="0" smtClean="0">
                <a:solidFill>
                  <a:schemeClr val="bg1"/>
                </a:solidFill>
                <a:latin typeface="Times New Roman" pitchFamily="18" charset="0"/>
                <a:cs typeface="Times New Roman" pitchFamily="18" charset="0"/>
              </a:rPr>
              <a:t> lo </a:t>
            </a:r>
            <a:r>
              <a:rPr lang="en-US" sz="2400" dirty="0" err="1" smtClean="0">
                <a:solidFill>
                  <a:schemeClr val="bg1"/>
                </a:solidFill>
                <a:latin typeface="Times New Roman" pitchFamily="18" charset="0"/>
                <a:cs typeface="Times New Roman" pitchFamily="18" charset="0"/>
              </a:rPr>
              <a:t>correcto</a:t>
            </a:r>
            <a:endParaRPr lang="en-US" sz="2400" dirty="0">
              <a:solidFill>
                <a:schemeClr val="bg1"/>
              </a:solidFill>
              <a:latin typeface="Times New Roman" pitchFamily="18" charset="0"/>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200" y="1676400"/>
            <a:ext cx="2582729" cy="3874094"/>
          </a:xfrm>
          <a:prstGeom prst="rect">
            <a:avLst/>
          </a:prstGeom>
          <a:ln>
            <a:solidFill>
              <a:schemeClr val="tx1"/>
            </a:solidFill>
          </a:ln>
        </p:spPr>
      </p:pic>
      <p:sp>
        <p:nvSpPr>
          <p:cNvPr id="7" name="TextBox 6"/>
          <p:cNvSpPr txBox="1"/>
          <p:nvPr/>
        </p:nvSpPr>
        <p:spPr>
          <a:xfrm>
            <a:off x="1524000" y="5638800"/>
            <a:ext cx="5867400" cy="646331"/>
          </a:xfrm>
          <a:prstGeom prst="rect">
            <a:avLst/>
          </a:prstGeom>
          <a:noFill/>
        </p:spPr>
        <p:txBody>
          <a:bodyPr wrap="square" rtlCol="0">
            <a:spAutoFit/>
          </a:bodyPr>
          <a:lstStyle/>
          <a:p>
            <a:pPr algn="ctr"/>
            <a:r>
              <a:rPr lang="en-US" sz="3600" dirty="0" smtClean="0">
                <a:latin typeface="Times New Roman" pitchFamily="18" charset="0"/>
                <a:cs typeface="Times New Roman" pitchFamily="18" charset="0"/>
              </a:rPr>
              <a:t>¿</a:t>
            </a:r>
            <a:r>
              <a:rPr lang="en-US" sz="3600" dirty="0" err="1" smtClean="0">
                <a:latin typeface="Times New Roman" pitchFamily="18" charset="0"/>
                <a:cs typeface="Times New Roman" pitchFamily="18" charset="0"/>
              </a:rPr>
              <a:t>Por</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qu</a:t>
            </a:r>
            <a:r>
              <a:rPr lang="es-ES" sz="3600" dirty="0" smtClean="0">
                <a:latin typeface="Times New Roman" pitchFamily="18" charset="0"/>
                <a:cs typeface="Times New Roman" pitchFamily="18" charset="0"/>
              </a:rPr>
              <a:t>é reciclas</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31779759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0"/>
            <a:ext cx="7772400" cy="2743200"/>
          </a:xfrm>
        </p:spPr>
        <p:txBody>
          <a:bodyPr>
            <a:normAutofit/>
          </a:bodyPr>
          <a:lstStyle/>
          <a:p>
            <a:pPr algn="l"/>
            <a:r>
              <a:rPr lang="en-US" sz="3600" dirty="0">
                <a:latin typeface="Times New Roman" pitchFamily="18" charset="0"/>
                <a:cs typeface="Times New Roman" pitchFamily="18" charset="0"/>
              </a:rPr>
              <a:t/>
            </a:r>
            <a:br>
              <a:rPr lang="en-US" sz="3600" dirty="0">
                <a:latin typeface="Times New Roman" pitchFamily="18" charset="0"/>
                <a:cs typeface="Times New Roman" pitchFamily="18" charset="0"/>
              </a:rPr>
            </a:b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600" dirty="0">
                <a:latin typeface="Times New Roman" pitchFamily="18" charset="0"/>
                <a:cs typeface="Times New Roman" pitchFamily="18" charset="0"/>
              </a:rPr>
              <a:t/>
            </a:r>
            <a:br>
              <a:rPr lang="en-US" sz="3600" dirty="0">
                <a:latin typeface="Times New Roman" pitchFamily="18" charset="0"/>
                <a:cs typeface="Times New Roman" pitchFamily="18" charset="0"/>
              </a:rPr>
            </a:br>
            <a:endParaRPr lang="en-US" sz="3600" dirty="0">
              <a:latin typeface="Times New Roman" pitchFamily="18" charset="0"/>
              <a:cs typeface="Times New Roman" pitchFamily="18" charset="0"/>
            </a:endParaRPr>
          </a:p>
        </p:txBody>
      </p:sp>
      <p:sp>
        <p:nvSpPr>
          <p:cNvPr id="4" name="TextBox 3"/>
          <p:cNvSpPr txBox="1"/>
          <p:nvPr/>
        </p:nvSpPr>
        <p:spPr>
          <a:xfrm>
            <a:off x="0" y="685800"/>
            <a:ext cx="9144000" cy="461665"/>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9.3 </a:t>
            </a:r>
            <a:r>
              <a:rPr lang="en-US" sz="2400" dirty="0" err="1" smtClean="0">
                <a:solidFill>
                  <a:schemeClr val="bg1"/>
                </a:solidFill>
                <a:latin typeface="Times New Roman" pitchFamily="18" charset="0"/>
                <a:cs typeface="Times New Roman" pitchFamily="18" charset="0"/>
              </a:rPr>
              <a:t>Soluciones</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públicas</a:t>
            </a:r>
            <a:r>
              <a:rPr lang="en-US" sz="2400" dirty="0" smtClean="0">
                <a:solidFill>
                  <a:schemeClr val="bg1"/>
                </a:solidFill>
                <a:latin typeface="Times New Roman" pitchFamily="18" charset="0"/>
                <a:cs typeface="Times New Roman" pitchFamily="18" charset="0"/>
              </a:rPr>
              <a:t> a las </a:t>
            </a:r>
            <a:r>
              <a:rPr lang="en-US" sz="2400" dirty="0" err="1" smtClean="0">
                <a:solidFill>
                  <a:schemeClr val="bg1"/>
                </a:solidFill>
                <a:latin typeface="Times New Roman" pitchFamily="18" charset="0"/>
                <a:cs typeface="Times New Roman" pitchFamily="18" charset="0"/>
              </a:rPr>
              <a:t>externalidades</a:t>
            </a:r>
            <a:endParaRPr lang="en-US" sz="2400" dirty="0">
              <a:solidFill>
                <a:schemeClr val="bg1"/>
              </a:solidFill>
              <a:latin typeface="Times New Roman" pitchFamily="18" charset="0"/>
              <a:cs typeface="Times New Roman" pitchFamily="18" charset="0"/>
            </a:endParaRPr>
          </a:p>
        </p:txBody>
      </p:sp>
      <p:sp>
        <p:nvSpPr>
          <p:cNvPr id="7" name="TextBox 6"/>
          <p:cNvSpPr txBox="1"/>
          <p:nvPr/>
        </p:nvSpPr>
        <p:spPr>
          <a:xfrm>
            <a:off x="762000" y="1447800"/>
            <a:ext cx="7315200" cy="3970318"/>
          </a:xfrm>
          <a:prstGeom prst="rect">
            <a:avLst/>
          </a:prstGeom>
          <a:noFill/>
        </p:spPr>
        <p:txBody>
          <a:bodyPr wrap="square" rtlCol="0">
            <a:spAutoFit/>
          </a:bodyPr>
          <a:lstStyle/>
          <a:p>
            <a:r>
              <a:rPr lang="en-US" sz="3600" dirty="0" smtClean="0">
                <a:latin typeface="Times New Roman" pitchFamily="18" charset="0"/>
                <a:cs typeface="Times New Roman" pitchFamily="18" charset="0"/>
              </a:rPr>
              <a:t>¿Qu</a:t>
            </a:r>
            <a:r>
              <a:rPr lang="es-ES" sz="3600" dirty="0" smtClean="0">
                <a:latin typeface="Times New Roman" pitchFamily="18" charset="0"/>
                <a:cs typeface="Times New Roman" pitchFamily="18" charset="0"/>
              </a:rPr>
              <a:t>é</a:t>
            </a:r>
            <a:r>
              <a:rPr lang="en-US" sz="3600" dirty="0" smtClean="0">
                <a:latin typeface="Times New Roman" pitchFamily="18" charset="0"/>
                <a:cs typeface="Times New Roman" pitchFamily="18" charset="0"/>
              </a:rPr>
              <a:t> se </a:t>
            </a:r>
            <a:r>
              <a:rPr lang="en-US" sz="3600" dirty="0" err="1" smtClean="0">
                <a:latin typeface="Times New Roman" pitchFamily="18" charset="0"/>
                <a:cs typeface="Times New Roman" pitchFamily="18" charset="0"/>
              </a:rPr>
              <a:t>puede</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hacer</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si</a:t>
            </a:r>
            <a:r>
              <a:rPr lang="en-US" sz="3600" dirty="0" smtClean="0">
                <a:latin typeface="Times New Roman" pitchFamily="18" charset="0"/>
                <a:cs typeface="Times New Roman" pitchFamily="18" charset="0"/>
              </a:rPr>
              <a:t> las </a:t>
            </a:r>
            <a:r>
              <a:rPr lang="en-US" sz="3600" dirty="0" err="1" smtClean="0">
                <a:latin typeface="Times New Roman" pitchFamily="18" charset="0"/>
                <a:cs typeface="Times New Roman" pitchFamily="18" charset="0"/>
              </a:rPr>
              <a:t>soluciones</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privadas</a:t>
            </a:r>
            <a:r>
              <a:rPr lang="en-US" sz="3600"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no </a:t>
            </a:r>
            <a:r>
              <a:rPr lang="en-US" sz="3600" dirty="0" err="1" smtClean="0">
                <a:latin typeface="Times New Roman" pitchFamily="18" charset="0"/>
                <a:cs typeface="Times New Roman" pitchFamily="18" charset="0"/>
              </a:rPr>
              <a:t>funcionan</a:t>
            </a:r>
            <a:r>
              <a:rPr lang="en-US" sz="3600" dirty="0" smtClean="0">
                <a:latin typeface="Times New Roman" pitchFamily="18" charset="0"/>
                <a:cs typeface="Times New Roman" pitchFamily="18" charset="0"/>
              </a:rPr>
              <a:t>?</a:t>
            </a:r>
          </a:p>
          <a:p>
            <a:endParaRPr lang="en-US" sz="3600" dirty="0">
              <a:latin typeface="Times New Roman" pitchFamily="18" charset="0"/>
              <a:cs typeface="Times New Roman" pitchFamily="18" charset="0"/>
            </a:endParaRPr>
          </a:p>
          <a:p>
            <a:r>
              <a:rPr lang="en-US" sz="3600" dirty="0" err="1" smtClean="0">
                <a:latin typeface="Times New Roman" pitchFamily="18" charset="0"/>
                <a:cs typeface="Times New Roman" pitchFamily="18" charset="0"/>
              </a:rPr>
              <a:t>Soluciones</a:t>
            </a:r>
            <a:r>
              <a:rPr lang="en-US" sz="3600" dirty="0" smtClean="0">
                <a:latin typeface="Times New Roman" pitchFamily="18" charset="0"/>
                <a:cs typeface="Times New Roman" pitchFamily="18" charset="0"/>
              </a:rPr>
              <a:t> p</a:t>
            </a:r>
            <a:r>
              <a:rPr lang="es-ES" sz="3600" dirty="0" err="1" smtClean="0">
                <a:latin typeface="Times New Roman" pitchFamily="18" charset="0"/>
                <a:cs typeface="Times New Roman" pitchFamily="18" charset="0"/>
              </a:rPr>
              <a:t>úblicas</a:t>
            </a:r>
            <a:r>
              <a:rPr lang="en-US" sz="3600" dirty="0" smtClean="0">
                <a:latin typeface="Times New Roman" pitchFamily="18" charset="0"/>
                <a:cs typeface="Times New Roman" pitchFamily="18" charset="0"/>
              </a:rPr>
              <a:t>:</a:t>
            </a:r>
          </a:p>
          <a:p>
            <a:pPr marL="571500" indent="-571500">
              <a:buFont typeface="Arial" pitchFamily="34" charset="0"/>
              <a:buChar char="•"/>
            </a:pPr>
            <a:r>
              <a:rPr lang="en-US" sz="3600" dirty="0" err="1" smtClean="0">
                <a:latin typeface="Times New Roman" pitchFamily="18" charset="0"/>
                <a:cs typeface="Times New Roman" pitchFamily="18" charset="0"/>
              </a:rPr>
              <a:t>Controlar</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mediante</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regulaciones</a:t>
            </a:r>
            <a:endParaRPr lang="en-US" sz="3600" dirty="0" smtClean="0">
              <a:latin typeface="Times New Roman" pitchFamily="18" charset="0"/>
              <a:cs typeface="Times New Roman" pitchFamily="18" charset="0"/>
            </a:endParaRPr>
          </a:p>
          <a:p>
            <a:pPr marL="571500" indent="-571500">
              <a:buFont typeface="Arial" pitchFamily="34" charset="0"/>
              <a:buChar char="•"/>
            </a:pPr>
            <a:r>
              <a:rPr lang="en-US" sz="3600" dirty="0" smtClean="0">
                <a:latin typeface="Times New Roman" pitchFamily="18" charset="0"/>
                <a:cs typeface="Times New Roman" pitchFamily="18" charset="0"/>
              </a:rPr>
              <a:t>Pol</a:t>
            </a:r>
            <a:r>
              <a:rPr lang="es-ES" sz="3600" dirty="0" err="1" smtClean="0">
                <a:latin typeface="Times New Roman" pitchFamily="18" charset="0"/>
                <a:cs typeface="Times New Roman" pitchFamily="18" charset="0"/>
              </a:rPr>
              <a:t>íticas</a:t>
            </a:r>
            <a:r>
              <a:rPr lang="es-ES" sz="3600" dirty="0" smtClean="0">
                <a:latin typeface="Times New Roman" pitchFamily="18" charset="0"/>
                <a:cs typeface="Times New Roman" pitchFamily="18" charset="0"/>
              </a:rPr>
              <a:t> basadas en el mercado </a:t>
            </a:r>
            <a:r>
              <a:rPr lang="mr-IN" sz="3600" dirty="0" smtClean="0">
                <a:latin typeface="Times New Roman" pitchFamily="18" charset="0"/>
                <a:cs typeface="Times New Roman" pitchFamily="18" charset="0"/>
              </a:rPr>
              <a:t>–</a:t>
            </a:r>
            <a:r>
              <a:rPr lang="es-ES" sz="3600" dirty="0" smtClean="0">
                <a:latin typeface="Times New Roman" pitchFamily="18" charset="0"/>
                <a:cs typeface="Times New Roman" pitchFamily="18" charset="0"/>
              </a:rPr>
              <a:t> ofrecer incentivos</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570561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85800"/>
            <a:ext cx="9144000" cy="830997"/>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9.3 </a:t>
            </a:r>
            <a:r>
              <a:rPr lang="en-US" sz="2400" dirty="0" err="1">
                <a:solidFill>
                  <a:schemeClr val="bg1"/>
                </a:solidFill>
                <a:latin typeface="Times New Roman" pitchFamily="18" charset="0"/>
                <a:cs typeface="Times New Roman" pitchFamily="18" charset="0"/>
              </a:rPr>
              <a:t>Soluciones</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públicas</a:t>
            </a:r>
            <a:r>
              <a:rPr lang="en-US" sz="2400" dirty="0">
                <a:solidFill>
                  <a:schemeClr val="bg1"/>
                </a:solidFill>
                <a:latin typeface="Times New Roman" pitchFamily="18" charset="0"/>
                <a:cs typeface="Times New Roman" pitchFamily="18" charset="0"/>
              </a:rPr>
              <a:t> a las </a:t>
            </a:r>
            <a:r>
              <a:rPr lang="en-US" sz="2400" dirty="0" err="1">
                <a:solidFill>
                  <a:schemeClr val="bg1"/>
                </a:solidFill>
                <a:latin typeface="Times New Roman" pitchFamily="18" charset="0"/>
                <a:cs typeface="Times New Roman" pitchFamily="18" charset="0"/>
              </a:rPr>
              <a:t>externalidades</a:t>
            </a:r>
            <a:endParaRPr lang="en-US" sz="2400" dirty="0">
              <a:solidFill>
                <a:schemeClr val="bg1"/>
              </a:solidFill>
              <a:latin typeface="Times New Roman" pitchFamily="18" charset="0"/>
              <a:cs typeface="Times New Roman" pitchFamily="18" charset="0"/>
            </a:endParaRPr>
          </a:p>
          <a:p>
            <a:r>
              <a:rPr lang="en-US" sz="2400" dirty="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Regulación</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formulaciones</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basadas</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en</a:t>
            </a:r>
            <a:r>
              <a:rPr lang="en-US" sz="2400" dirty="0" smtClean="0">
                <a:solidFill>
                  <a:schemeClr val="bg1"/>
                </a:solidFill>
                <a:latin typeface="Times New Roman" pitchFamily="18" charset="0"/>
                <a:cs typeface="Times New Roman" pitchFamily="18" charset="0"/>
              </a:rPr>
              <a:t> el </a:t>
            </a:r>
            <a:r>
              <a:rPr lang="en-US" sz="2400" dirty="0" err="1" smtClean="0">
                <a:solidFill>
                  <a:schemeClr val="bg1"/>
                </a:solidFill>
                <a:latin typeface="Times New Roman" pitchFamily="18" charset="0"/>
                <a:cs typeface="Times New Roman" pitchFamily="18" charset="0"/>
              </a:rPr>
              <a:t>mercado</a:t>
            </a:r>
            <a:endParaRPr lang="en-US" sz="2400" dirty="0">
              <a:solidFill>
                <a:schemeClr val="bg1"/>
              </a:solidFill>
              <a:latin typeface="Times New Roman" pitchFamily="18" charset="0"/>
              <a:cs typeface="Times New Roman" pitchFamily="18" charset="0"/>
            </a:endParaRPr>
          </a:p>
        </p:txBody>
      </p:sp>
      <p:sp>
        <p:nvSpPr>
          <p:cNvPr id="7" name="Title 1"/>
          <p:cNvSpPr>
            <a:spLocks noGrp="1"/>
          </p:cNvSpPr>
          <p:nvPr>
            <p:ph type="ctrTitle"/>
          </p:nvPr>
        </p:nvSpPr>
        <p:spPr>
          <a:xfrm>
            <a:off x="685800" y="1981200"/>
            <a:ext cx="7772400" cy="2743200"/>
          </a:xfrm>
        </p:spPr>
        <p:txBody>
          <a:bodyPr>
            <a:normAutofit/>
          </a:bodyPr>
          <a:lstStyle/>
          <a:p>
            <a:pPr algn="l"/>
            <a:r>
              <a:rPr lang="en-US" sz="3600" dirty="0">
                <a:latin typeface="Times New Roman" pitchFamily="18" charset="0"/>
                <a:cs typeface="Times New Roman" pitchFamily="18" charset="0"/>
              </a:rPr>
              <a:t/>
            </a:r>
            <a:br>
              <a:rPr lang="en-US" sz="3600" dirty="0">
                <a:latin typeface="Times New Roman" pitchFamily="18" charset="0"/>
                <a:cs typeface="Times New Roman" pitchFamily="18" charset="0"/>
              </a:rPr>
            </a:b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600" dirty="0">
                <a:latin typeface="Times New Roman" pitchFamily="18" charset="0"/>
                <a:cs typeface="Times New Roman" pitchFamily="18" charset="0"/>
              </a:rPr>
              <a:t/>
            </a:r>
            <a:br>
              <a:rPr lang="en-US" sz="3600" dirty="0">
                <a:latin typeface="Times New Roman" pitchFamily="18" charset="0"/>
                <a:cs typeface="Times New Roman" pitchFamily="18" charset="0"/>
              </a:rPr>
            </a:br>
            <a:endParaRPr lang="en-US" sz="3600" dirty="0">
              <a:latin typeface="Times New Roman" pitchFamily="18" charset="0"/>
              <a:cs typeface="Times New Roman" pitchFamily="18" charset="0"/>
            </a:endParaRPr>
          </a:p>
        </p:txBody>
      </p:sp>
      <p:sp>
        <p:nvSpPr>
          <p:cNvPr id="8" name="Title 1"/>
          <p:cNvSpPr txBox="1">
            <a:spLocks/>
          </p:cNvSpPr>
          <p:nvPr/>
        </p:nvSpPr>
        <p:spPr>
          <a:xfrm>
            <a:off x="685800" y="5849815"/>
            <a:ext cx="7924800" cy="4572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smtClean="0">
                <a:ln>
                  <a:noFill/>
                </a:ln>
                <a:solidFill>
                  <a:srgbClr val="1F497D">
                    <a:lumMod val="60000"/>
                    <a:lumOff val="40000"/>
                  </a:srgbClr>
                </a:solidFill>
                <a:effectLst/>
                <a:uLnTx/>
                <a:uFillTx/>
                <a:latin typeface="HelveticaNeueLT Pro 65 Md"/>
                <a:ea typeface="+mj-ea"/>
                <a:cs typeface="HelveticaNeueLT Pro 65 Md"/>
              </a:rPr>
              <a:t>Exhibit 9.2 </a:t>
            </a:r>
            <a:r>
              <a:rPr lang="en-US" sz="1600" noProof="0" dirty="0" smtClean="0">
                <a:solidFill>
                  <a:sysClr val="windowText" lastClr="000000"/>
                </a:solidFill>
                <a:latin typeface="HelveticaNeueLT Pro 65 Md"/>
                <a:cs typeface="HelveticaNeueLT Pro 65 Md"/>
              </a:rPr>
              <a:t>La </a:t>
            </a:r>
            <a:r>
              <a:rPr lang="en-US" sz="1600" noProof="0" dirty="0" err="1" smtClean="0">
                <a:solidFill>
                  <a:sysClr val="windowText" lastClr="000000"/>
                </a:solidFill>
                <a:latin typeface="HelveticaNeueLT Pro 65 Md"/>
                <a:cs typeface="HelveticaNeueLT Pro 65 Md"/>
              </a:rPr>
              <a:t>cantidad</a:t>
            </a:r>
            <a:r>
              <a:rPr lang="en-US" sz="1600" noProof="0" dirty="0" smtClean="0">
                <a:solidFill>
                  <a:sysClr val="windowText" lastClr="000000"/>
                </a:solidFill>
                <a:latin typeface="HelveticaNeueLT Pro 65 Md"/>
                <a:cs typeface="HelveticaNeueLT Pro 65 Md"/>
              </a:rPr>
              <a:t> </a:t>
            </a:r>
            <a:r>
              <a:rPr lang="en-US" sz="1600" noProof="0" dirty="0" err="1" smtClean="0">
                <a:solidFill>
                  <a:sysClr val="windowText" lastClr="000000"/>
                </a:solidFill>
                <a:latin typeface="HelveticaNeueLT Pro 65 Md"/>
                <a:cs typeface="HelveticaNeueLT Pro 65 Md"/>
              </a:rPr>
              <a:t>óptima</a:t>
            </a:r>
            <a:r>
              <a:rPr lang="en-US" sz="1600" noProof="0" dirty="0" smtClean="0">
                <a:solidFill>
                  <a:sysClr val="windowText" lastClr="000000"/>
                </a:solidFill>
                <a:latin typeface="HelveticaNeueLT Pro 65 Md"/>
                <a:cs typeface="HelveticaNeueLT Pro 65 Md"/>
              </a:rPr>
              <a:t> para la </a:t>
            </a:r>
            <a:r>
              <a:rPr lang="en-US" sz="1600" noProof="0" dirty="0" err="1" smtClean="0">
                <a:solidFill>
                  <a:sysClr val="windowText" lastClr="000000"/>
                </a:solidFill>
                <a:latin typeface="HelveticaNeueLT Pro 65 Md"/>
                <a:cs typeface="HelveticaNeueLT Pro 65 Md"/>
              </a:rPr>
              <a:t>sociedad</a:t>
            </a:r>
            <a:r>
              <a:rPr lang="en-US" sz="1600" noProof="0" dirty="0" smtClean="0">
                <a:solidFill>
                  <a:sysClr val="windowText" lastClr="000000"/>
                </a:solidFill>
                <a:latin typeface="HelveticaNeueLT Pro 65 Md"/>
                <a:cs typeface="HelveticaNeueLT Pro 65 Md"/>
              </a:rPr>
              <a:t> y el </a:t>
            </a:r>
            <a:r>
              <a:rPr lang="en-US" sz="1600" noProof="0" dirty="0" err="1" smtClean="0">
                <a:solidFill>
                  <a:sysClr val="windowText" lastClr="000000"/>
                </a:solidFill>
                <a:latin typeface="HelveticaNeueLT Pro 65 Md"/>
                <a:cs typeface="HelveticaNeueLT Pro 65 Md"/>
              </a:rPr>
              <a:t>precio</a:t>
            </a:r>
            <a:r>
              <a:rPr lang="en-US" sz="1600" noProof="0" dirty="0" smtClean="0">
                <a:solidFill>
                  <a:sysClr val="windowText" lastClr="000000"/>
                </a:solidFill>
                <a:latin typeface="HelveticaNeueLT Pro 65 Md"/>
                <a:cs typeface="HelveticaNeueLT Pro 65 Md"/>
              </a:rPr>
              <a:t> de la </a:t>
            </a:r>
            <a:r>
              <a:rPr lang="en-US" sz="1600" noProof="0" dirty="0" err="1" smtClean="0">
                <a:solidFill>
                  <a:sysClr val="windowText" lastClr="000000"/>
                </a:solidFill>
                <a:latin typeface="HelveticaNeueLT Pro 65 Md"/>
                <a:cs typeface="HelveticaNeueLT Pro 65 Md"/>
              </a:rPr>
              <a:t>electricidad</a:t>
            </a:r>
            <a:endParaRPr kumimoji="0" lang="en-US" sz="1600" b="0" i="0" u="none" strike="noStrike" kern="1200" cap="none" spc="0" normalizeH="0" baseline="0" noProof="0" dirty="0">
              <a:ln>
                <a:noFill/>
              </a:ln>
              <a:solidFill>
                <a:sysClr val="windowText" lastClr="000000"/>
              </a:solidFill>
              <a:effectLst/>
              <a:uLnTx/>
              <a:uFillTx/>
              <a:latin typeface="HelveticaNeueLT Pro 65 Md"/>
              <a:ea typeface="+mj-ea"/>
              <a:cs typeface="HelveticaNeueLT Pro 65 Md"/>
            </a:endParaRPr>
          </a:p>
        </p:txBody>
      </p:sp>
      <p:pic>
        <p:nvPicPr>
          <p:cNvPr id="9" name="Picture 8" descr="ALL_Exhibit_09.02_01.ps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0" y="1828800"/>
            <a:ext cx="5067300" cy="3418857"/>
          </a:xfrm>
          <a:prstGeom prst="rect">
            <a:avLst/>
          </a:prstGeom>
        </p:spPr>
      </p:pic>
      <p:pic>
        <p:nvPicPr>
          <p:cNvPr id="10" name="Picture 9" descr="ALL_Exhibit_09.02_02.ps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5000" y="1828800"/>
            <a:ext cx="5067300" cy="3418857"/>
          </a:xfrm>
          <a:prstGeom prst="rect">
            <a:avLst/>
          </a:prstGeom>
        </p:spPr>
      </p:pic>
      <p:pic>
        <p:nvPicPr>
          <p:cNvPr id="11" name="Picture 10" descr="ALL_Exhibit_09.02_03.ps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05000" y="1828800"/>
            <a:ext cx="5067300" cy="3418857"/>
          </a:xfrm>
          <a:prstGeom prst="rect">
            <a:avLst/>
          </a:prstGeom>
        </p:spPr>
      </p:pic>
      <p:pic>
        <p:nvPicPr>
          <p:cNvPr id="12" name="Picture 11" descr="ALL_Exhibit_09.02_04.psd"/>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05000" y="1828800"/>
            <a:ext cx="5067300" cy="3418857"/>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24000" y="1987758"/>
            <a:ext cx="5715000" cy="3497299"/>
          </a:xfrm>
          <a:prstGeom prst="rect">
            <a:avLst/>
          </a:prstGeom>
        </p:spPr>
      </p:pic>
    </p:spTree>
    <p:extLst>
      <p:ext uri="{BB962C8B-B14F-4D97-AF65-F5344CB8AC3E}">
        <p14:creationId xmlns:p14="http://schemas.microsoft.com/office/powerpoint/2010/main" val="3314102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2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0"/>
            <a:ext cx="7772400" cy="2743200"/>
          </a:xfrm>
        </p:spPr>
        <p:txBody>
          <a:bodyPr>
            <a:normAutofit/>
          </a:bodyPr>
          <a:lstStyle/>
          <a:p>
            <a:pPr algn="l"/>
            <a:r>
              <a:rPr lang="en-US" sz="3600" dirty="0">
                <a:latin typeface="Times New Roman" pitchFamily="18" charset="0"/>
                <a:cs typeface="Times New Roman" pitchFamily="18" charset="0"/>
              </a:rPr>
              <a:t/>
            </a:r>
            <a:br>
              <a:rPr lang="en-US" sz="3600" dirty="0">
                <a:latin typeface="Times New Roman" pitchFamily="18" charset="0"/>
                <a:cs typeface="Times New Roman" pitchFamily="18" charset="0"/>
              </a:rPr>
            </a:b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600" dirty="0">
                <a:latin typeface="Times New Roman" pitchFamily="18" charset="0"/>
                <a:cs typeface="Times New Roman" pitchFamily="18" charset="0"/>
              </a:rPr>
              <a:t/>
            </a:r>
            <a:br>
              <a:rPr lang="en-US" sz="3600" dirty="0">
                <a:latin typeface="Times New Roman" pitchFamily="18" charset="0"/>
                <a:cs typeface="Times New Roman" pitchFamily="18" charset="0"/>
              </a:rPr>
            </a:br>
            <a:endParaRPr lang="en-US" sz="3600" dirty="0">
              <a:latin typeface="Times New Roman" pitchFamily="18" charset="0"/>
              <a:cs typeface="Times New Roman" pitchFamily="18" charset="0"/>
            </a:endParaRPr>
          </a:p>
        </p:txBody>
      </p:sp>
      <p:sp>
        <p:nvSpPr>
          <p:cNvPr id="4" name="TextBox 3"/>
          <p:cNvSpPr txBox="1"/>
          <p:nvPr/>
        </p:nvSpPr>
        <p:spPr>
          <a:xfrm>
            <a:off x="0" y="685800"/>
            <a:ext cx="9144000" cy="830997"/>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9.3 </a:t>
            </a:r>
            <a:r>
              <a:rPr lang="en-US" sz="2400" dirty="0" err="1">
                <a:solidFill>
                  <a:schemeClr val="bg1"/>
                </a:solidFill>
                <a:latin typeface="Times New Roman" pitchFamily="18" charset="0"/>
                <a:cs typeface="Times New Roman" pitchFamily="18" charset="0"/>
              </a:rPr>
              <a:t>Soluciones</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públicas</a:t>
            </a:r>
            <a:r>
              <a:rPr lang="en-US" sz="2400" dirty="0">
                <a:solidFill>
                  <a:schemeClr val="bg1"/>
                </a:solidFill>
                <a:latin typeface="Times New Roman" pitchFamily="18" charset="0"/>
                <a:cs typeface="Times New Roman" pitchFamily="18" charset="0"/>
              </a:rPr>
              <a:t> a las </a:t>
            </a:r>
            <a:r>
              <a:rPr lang="en-US" sz="2400" dirty="0" err="1">
                <a:solidFill>
                  <a:schemeClr val="bg1"/>
                </a:solidFill>
                <a:latin typeface="Times New Roman" pitchFamily="18" charset="0"/>
                <a:cs typeface="Times New Roman" pitchFamily="18" charset="0"/>
              </a:rPr>
              <a:t>externalidades</a:t>
            </a:r>
            <a:endParaRPr lang="en-US" sz="2400" dirty="0">
              <a:solidFill>
                <a:schemeClr val="bg1"/>
              </a:solidFill>
              <a:latin typeface="Times New Roman" pitchFamily="18" charset="0"/>
              <a:cs typeface="Times New Roman" pitchFamily="18" charset="0"/>
            </a:endParaRPr>
          </a:p>
          <a:p>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Regulación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formulaciones</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basadas</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en</a:t>
            </a:r>
            <a:r>
              <a:rPr lang="en-US" sz="2400" dirty="0">
                <a:solidFill>
                  <a:schemeClr val="bg1"/>
                </a:solidFill>
                <a:latin typeface="Times New Roman" pitchFamily="18" charset="0"/>
                <a:cs typeface="Times New Roman" pitchFamily="18" charset="0"/>
              </a:rPr>
              <a:t> el </a:t>
            </a:r>
            <a:r>
              <a:rPr lang="en-US" sz="2400" dirty="0" err="1">
                <a:solidFill>
                  <a:schemeClr val="bg1"/>
                </a:solidFill>
                <a:latin typeface="Times New Roman" pitchFamily="18" charset="0"/>
                <a:cs typeface="Times New Roman" pitchFamily="18" charset="0"/>
              </a:rPr>
              <a:t>mercado</a:t>
            </a:r>
            <a:endParaRPr lang="en-US" sz="2400" dirty="0">
              <a:solidFill>
                <a:schemeClr val="bg1"/>
              </a:solidFill>
              <a:latin typeface="Times New Roman" pitchFamily="18" charset="0"/>
              <a:cs typeface="Times New Roman" pitchFamily="18" charset="0"/>
            </a:endParaRPr>
          </a:p>
        </p:txBody>
      </p:sp>
      <p:sp>
        <p:nvSpPr>
          <p:cNvPr id="7" name="TextBox 6"/>
          <p:cNvSpPr txBox="1"/>
          <p:nvPr/>
        </p:nvSpPr>
        <p:spPr>
          <a:xfrm>
            <a:off x="381000" y="1524000"/>
            <a:ext cx="8305800" cy="1200329"/>
          </a:xfrm>
          <a:prstGeom prst="rect">
            <a:avLst/>
          </a:prstGeom>
          <a:noFill/>
        </p:spPr>
        <p:txBody>
          <a:bodyPr wrap="square" rtlCol="0">
            <a:spAutoFit/>
          </a:bodyPr>
          <a:lstStyle/>
          <a:p>
            <a:r>
              <a:rPr lang="en-US" sz="3600" dirty="0" smtClean="0">
                <a:latin typeface="Times New Roman" pitchFamily="18" charset="0"/>
                <a:cs typeface="Times New Roman" pitchFamily="18" charset="0"/>
              </a:rPr>
              <a:t>¿</a:t>
            </a:r>
            <a:r>
              <a:rPr lang="en-US" sz="3600" dirty="0" err="1" smtClean="0">
                <a:latin typeface="Times New Roman" pitchFamily="18" charset="0"/>
                <a:cs typeface="Times New Roman" pitchFamily="18" charset="0"/>
              </a:rPr>
              <a:t>Pondría</a:t>
            </a:r>
            <a:r>
              <a:rPr lang="es-ES" sz="3600" dirty="0" smtClean="0">
                <a:latin typeface="Times New Roman" pitchFamily="18" charset="0"/>
                <a:cs typeface="Times New Roman" pitchFamily="18" charset="0"/>
              </a:rPr>
              <a:t>s </a:t>
            </a:r>
            <a:r>
              <a:rPr lang="es-ES" sz="3600" dirty="0" smtClean="0">
                <a:latin typeface="Times New Roman" pitchFamily="18" charset="0"/>
                <a:cs typeface="Times New Roman" pitchFamily="18" charset="0"/>
              </a:rPr>
              <a:t>un convertidor catalítico en tu coche si fuera opcional</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200" y="2819400"/>
            <a:ext cx="4912502" cy="3276600"/>
          </a:xfrm>
          <a:prstGeom prst="rect">
            <a:avLst/>
          </a:prstGeom>
          <a:ln>
            <a:solidFill>
              <a:srgbClr val="000000"/>
            </a:solidFill>
          </a:ln>
        </p:spPr>
      </p:pic>
    </p:spTree>
    <p:extLst>
      <p:ext uri="{BB962C8B-B14F-4D97-AF65-F5344CB8AC3E}">
        <p14:creationId xmlns:p14="http://schemas.microsoft.com/office/powerpoint/2010/main" val="22920623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0"/>
            <a:ext cx="7772400" cy="2743200"/>
          </a:xfrm>
        </p:spPr>
        <p:txBody>
          <a:bodyPr>
            <a:normAutofit/>
          </a:bodyPr>
          <a:lstStyle/>
          <a:p>
            <a:pPr algn="l"/>
            <a:r>
              <a:rPr lang="en-US" sz="3600" dirty="0">
                <a:latin typeface="Times New Roman" pitchFamily="18" charset="0"/>
                <a:cs typeface="Times New Roman" pitchFamily="18" charset="0"/>
              </a:rPr>
              <a:t/>
            </a:r>
            <a:br>
              <a:rPr lang="en-US" sz="3600" dirty="0">
                <a:latin typeface="Times New Roman" pitchFamily="18" charset="0"/>
                <a:cs typeface="Times New Roman" pitchFamily="18" charset="0"/>
              </a:rPr>
            </a:b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600" dirty="0">
                <a:latin typeface="Times New Roman" pitchFamily="18" charset="0"/>
                <a:cs typeface="Times New Roman" pitchFamily="18" charset="0"/>
              </a:rPr>
              <a:t/>
            </a:r>
            <a:br>
              <a:rPr lang="en-US" sz="3600" dirty="0">
                <a:latin typeface="Times New Roman" pitchFamily="18" charset="0"/>
                <a:cs typeface="Times New Roman" pitchFamily="18" charset="0"/>
              </a:rPr>
            </a:br>
            <a:endParaRPr lang="en-US" sz="3600" dirty="0">
              <a:latin typeface="Times New Roman" pitchFamily="18" charset="0"/>
              <a:cs typeface="Times New Roman" pitchFamily="18" charset="0"/>
            </a:endParaRPr>
          </a:p>
        </p:txBody>
      </p:sp>
      <p:sp>
        <p:nvSpPr>
          <p:cNvPr id="4" name="TextBox 3"/>
          <p:cNvSpPr txBox="1"/>
          <p:nvPr/>
        </p:nvSpPr>
        <p:spPr>
          <a:xfrm>
            <a:off x="0" y="685800"/>
            <a:ext cx="9144000" cy="830997"/>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9.3 </a:t>
            </a:r>
            <a:r>
              <a:rPr lang="en-US" sz="2400" dirty="0" err="1">
                <a:solidFill>
                  <a:schemeClr val="bg1"/>
                </a:solidFill>
                <a:latin typeface="Times New Roman" pitchFamily="18" charset="0"/>
                <a:cs typeface="Times New Roman" pitchFamily="18" charset="0"/>
              </a:rPr>
              <a:t>Soluciones</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públicas</a:t>
            </a:r>
            <a:r>
              <a:rPr lang="en-US" sz="2400" dirty="0">
                <a:solidFill>
                  <a:schemeClr val="bg1"/>
                </a:solidFill>
                <a:latin typeface="Times New Roman" pitchFamily="18" charset="0"/>
                <a:cs typeface="Times New Roman" pitchFamily="18" charset="0"/>
              </a:rPr>
              <a:t> a las </a:t>
            </a:r>
            <a:r>
              <a:rPr lang="en-US" sz="2400" dirty="0" err="1">
                <a:solidFill>
                  <a:schemeClr val="bg1"/>
                </a:solidFill>
                <a:latin typeface="Times New Roman" pitchFamily="18" charset="0"/>
                <a:cs typeface="Times New Roman" pitchFamily="18" charset="0"/>
              </a:rPr>
              <a:t>externalidades</a:t>
            </a:r>
            <a:endParaRPr lang="en-US" sz="2400" dirty="0" smtClean="0">
              <a:solidFill>
                <a:schemeClr val="bg1"/>
              </a:solidFill>
              <a:latin typeface="Times New Roman" pitchFamily="18" charset="0"/>
              <a:cs typeface="Times New Roman" pitchFamily="18" charset="0"/>
            </a:endParaRPr>
          </a:p>
          <a:p>
            <a:r>
              <a:rPr lang="en-US" sz="2400" dirty="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Impuestos</a:t>
            </a:r>
            <a:r>
              <a:rPr lang="en-US" sz="2400" dirty="0" smtClean="0">
                <a:solidFill>
                  <a:schemeClr val="bg1"/>
                </a:solidFill>
                <a:latin typeface="Times New Roman" pitchFamily="18" charset="0"/>
                <a:cs typeface="Times New Roman" pitchFamily="18" charset="0"/>
              </a:rPr>
              <a:t> y </a:t>
            </a:r>
            <a:r>
              <a:rPr lang="en-US" sz="2400" dirty="0" err="1" smtClean="0">
                <a:solidFill>
                  <a:schemeClr val="bg1"/>
                </a:solidFill>
                <a:latin typeface="Times New Roman" pitchFamily="18" charset="0"/>
                <a:cs typeface="Times New Roman" pitchFamily="18" charset="0"/>
              </a:rPr>
              <a:t>subsidios</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correctores</a:t>
            </a:r>
            <a:endParaRPr lang="en-US" sz="2400" dirty="0">
              <a:solidFill>
                <a:schemeClr val="bg1"/>
              </a:solidFill>
              <a:latin typeface="Times New Roman" pitchFamily="18" charset="0"/>
              <a:cs typeface="Times New Roman" pitchFamily="18" charset="0"/>
            </a:endParaRPr>
          </a:p>
        </p:txBody>
      </p:sp>
      <p:sp>
        <p:nvSpPr>
          <p:cNvPr id="13" name="Title 1"/>
          <p:cNvSpPr txBox="1">
            <a:spLocks/>
          </p:cNvSpPr>
          <p:nvPr/>
        </p:nvSpPr>
        <p:spPr>
          <a:xfrm>
            <a:off x="813143" y="5993305"/>
            <a:ext cx="7517714" cy="33406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err="1" smtClean="0">
                <a:ln>
                  <a:noFill/>
                </a:ln>
                <a:solidFill>
                  <a:srgbClr val="1F497D">
                    <a:lumMod val="60000"/>
                    <a:lumOff val="40000"/>
                  </a:srgbClr>
                </a:solidFill>
                <a:effectLst/>
                <a:uLnTx/>
                <a:uFillTx/>
                <a:latin typeface="HelveticaNeueLT Pro 65 Md"/>
                <a:ea typeface="+mj-ea"/>
                <a:cs typeface="HelveticaNeueLT Pro 65 Md"/>
              </a:rPr>
              <a:t>Figura</a:t>
            </a:r>
            <a:r>
              <a:rPr kumimoji="0" lang="en-US" sz="1600" b="0" i="0" u="none" strike="noStrike" kern="1200" cap="none" spc="0" normalizeH="0" baseline="0" noProof="0" dirty="0" smtClean="0">
                <a:ln>
                  <a:noFill/>
                </a:ln>
                <a:solidFill>
                  <a:srgbClr val="1F497D">
                    <a:lumMod val="60000"/>
                    <a:lumOff val="40000"/>
                  </a:srgbClr>
                </a:solidFill>
                <a:effectLst/>
                <a:uLnTx/>
                <a:uFillTx/>
                <a:latin typeface="HelveticaNeueLT Pro 65 Md"/>
                <a:ea typeface="+mj-ea"/>
                <a:cs typeface="HelveticaNeueLT Pro 65 Md"/>
              </a:rPr>
              <a:t> 9.6 </a:t>
            </a:r>
            <a:r>
              <a:rPr kumimoji="0" lang="en-US" sz="1600" b="0" i="0" u="none" strike="noStrike" kern="1200" cap="none" spc="0" normalizeH="0" baseline="0" noProof="0" dirty="0" err="1" smtClean="0">
                <a:ln>
                  <a:noFill/>
                </a:ln>
                <a:solidFill>
                  <a:sysClr val="windowText" lastClr="000000"/>
                </a:solidFill>
                <a:effectLst/>
                <a:uLnTx/>
                <a:uFillTx/>
                <a:latin typeface="HelveticaNeueLT Pro 65 Md"/>
                <a:ea typeface="+mj-ea"/>
                <a:cs typeface="HelveticaNeueLT Pro 65 Md"/>
              </a:rPr>
              <a:t>Efecto</a:t>
            </a:r>
            <a:r>
              <a:rPr kumimoji="0" lang="en-US" sz="1600" b="0" i="0" u="none" strike="noStrike" kern="1200" cap="none" spc="0" normalizeH="0" baseline="0" noProof="0" dirty="0" smtClean="0">
                <a:ln>
                  <a:noFill/>
                </a:ln>
                <a:solidFill>
                  <a:sysClr val="windowText" lastClr="000000"/>
                </a:solidFill>
                <a:effectLst/>
                <a:uLnTx/>
                <a:uFillTx/>
                <a:latin typeface="HelveticaNeueLT Pro 65 Md"/>
                <a:ea typeface="+mj-ea"/>
                <a:cs typeface="HelveticaNeueLT Pro 65 Md"/>
              </a:rPr>
              <a:t> de un </a:t>
            </a:r>
            <a:r>
              <a:rPr kumimoji="0" lang="en-US" sz="1600" b="0" i="0" u="none" strike="noStrike" kern="1200" cap="none" spc="0" normalizeH="0" baseline="0" noProof="0" dirty="0" err="1" smtClean="0">
                <a:ln>
                  <a:noFill/>
                </a:ln>
                <a:solidFill>
                  <a:sysClr val="windowText" lastClr="000000"/>
                </a:solidFill>
                <a:effectLst/>
                <a:uLnTx/>
                <a:uFillTx/>
                <a:latin typeface="HelveticaNeueLT Pro 65 Md"/>
                <a:ea typeface="+mj-ea"/>
                <a:cs typeface="HelveticaNeueLT Pro 65 Md"/>
              </a:rPr>
              <a:t>impuesto</a:t>
            </a:r>
            <a:r>
              <a:rPr kumimoji="0" lang="en-US" sz="1600" b="0" i="0" u="none" strike="noStrike" kern="1200" cap="none" spc="0" normalizeH="0" baseline="0" noProof="0" dirty="0" smtClean="0">
                <a:ln>
                  <a:noFill/>
                </a:ln>
                <a:solidFill>
                  <a:sysClr val="windowText" lastClr="000000"/>
                </a:solidFill>
                <a:effectLst/>
                <a:uLnTx/>
                <a:uFillTx/>
                <a:latin typeface="HelveticaNeueLT Pro 65 Md"/>
                <a:ea typeface="+mj-ea"/>
                <a:cs typeface="HelveticaNeueLT Pro 65 Md"/>
              </a:rPr>
              <a:t> </a:t>
            </a:r>
            <a:r>
              <a:rPr kumimoji="0" lang="en-US" sz="1600" b="0" i="0" u="none" strike="noStrike" kern="1200" cap="none" spc="0" normalizeH="0" baseline="0" noProof="0" dirty="0" err="1" smtClean="0">
                <a:ln>
                  <a:noFill/>
                </a:ln>
                <a:solidFill>
                  <a:sysClr val="windowText" lastClr="000000"/>
                </a:solidFill>
                <a:effectLst/>
                <a:uLnTx/>
                <a:uFillTx/>
                <a:latin typeface="HelveticaNeueLT Pro 65 Md"/>
                <a:ea typeface="+mj-ea"/>
                <a:cs typeface="HelveticaNeueLT Pro 65 Md"/>
              </a:rPr>
              <a:t>pigouviano</a:t>
            </a:r>
            <a:endParaRPr kumimoji="0" lang="en-US" sz="1600" b="0" i="0" u="none" strike="noStrike" kern="1200" cap="none" spc="0" normalizeH="0" baseline="0" noProof="0" dirty="0">
              <a:ln>
                <a:noFill/>
              </a:ln>
              <a:solidFill>
                <a:sysClr val="windowText" lastClr="000000"/>
              </a:solidFill>
              <a:effectLst/>
              <a:uLnTx/>
              <a:uFillTx/>
              <a:latin typeface="HelveticaNeueLT Pro 65 Md"/>
              <a:ea typeface="+mj-ea"/>
              <a:cs typeface="HelveticaNeueLT Pro 65 Md"/>
            </a:endParaRPr>
          </a:p>
        </p:txBody>
      </p:sp>
      <p:pic>
        <p:nvPicPr>
          <p:cNvPr id="14" name="Picture 13" descr="ALL_Exhibit_09.06_01.ps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199" y="1905000"/>
            <a:ext cx="4686177" cy="3505200"/>
          </a:xfrm>
          <a:prstGeom prst="rect">
            <a:avLst/>
          </a:prstGeom>
        </p:spPr>
      </p:pic>
      <p:pic>
        <p:nvPicPr>
          <p:cNvPr id="15" name="Picture 14" descr="ALL_Exhibit_09.06_02.ps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2199" y="1905000"/>
            <a:ext cx="4686177" cy="3505200"/>
          </a:xfrm>
          <a:prstGeom prst="rect">
            <a:avLst/>
          </a:prstGeom>
        </p:spPr>
      </p:pic>
      <p:pic>
        <p:nvPicPr>
          <p:cNvPr id="16" name="Picture 15" descr="ALL_Exhibit_09.06_03.ps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62199" y="1905000"/>
            <a:ext cx="4686177" cy="3505200"/>
          </a:xfrm>
          <a:prstGeom prst="rect">
            <a:avLst/>
          </a:prstGeom>
        </p:spPr>
      </p:pic>
      <p:pic>
        <p:nvPicPr>
          <p:cNvPr id="17" name="Picture 16" descr="ALL_Exhibit_09.06_04.psd"/>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62199" y="1905000"/>
            <a:ext cx="4686177" cy="3505200"/>
          </a:xfrm>
          <a:prstGeom prst="rect">
            <a:avLst/>
          </a:prstGeom>
        </p:spPr>
      </p:pic>
      <p:pic>
        <p:nvPicPr>
          <p:cNvPr id="18" name="Picture 17" descr="ALL_Exhibit_09.06_05.psd"/>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62199" y="1905000"/>
            <a:ext cx="4686177" cy="3505200"/>
          </a:xfrm>
          <a:prstGeom prst="rect">
            <a:avLst/>
          </a:prstGeom>
        </p:spPr>
      </p:pic>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08787" y="1905000"/>
            <a:ext cx="5882613" cy="3560412"/>
          </a:xfrm>
          <a:prstGeom prst="rect">
            <a:avLst/>
          </a:prstGeom>
        </p:spPr>
      </p:pic>
    </p:spTree>
    <p:extLst>
      <p:ext uri="{BB962C8B-B14F-4D97-AF65-F5344CB8AC3E}">
        <p14:creationId xmlns:p14="http://schemas.microsoft.com/office/powerpoint/2010/main" val="2212557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2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2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2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20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0"/>
            <a:ext cx="7772400" cy="2743200"/>
          </a:xfrm>
        </p:spPr>
        <p:txBody>
          <a:bodyPr>
            <a:normAutofit/>
          </a:bodyPr>
          <a:lstStyle/>
          <a:p>
            <a:pPr algn="l"/>
            <a:r>
              <a:rPr lang="en-US" sz="3600" dirty="0">
                <a:latin typeface="Times New Roman" pitchFamily="18" charset="0"/>
                <a:cs typeface="Times New Roman" pitchFamily="18" charset="0"/>
              </a:rPr>
              <a:t/>
            </a:r>
            <a:br>
              <a:rPr lang="en-US" sz="3600" dirty="0">
                <a:latin typeface="Times New Roman" pitchFamily="18" charset="0"/>
                <a:cs typeface="Times New Roman" pitchFamily="18" charset="0"/>
              </a:rPr>
            </a:b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600" dirty="0">
                <a:latin typeface="Times New Roman" pitchFamily="18" charset="0"/>
                <a:cs typeface="Times New Roman" pitchFamily="18" charset="0"/>
              </a:rPr>
              <a:t/>
            </a:r>
            <a:br>
              <a:rPr lang="en-US" sz="3600" dirty="0">
                <a:latin typeface="Times New Roman" pitchFamily="18" charset="0"/>
                <a:cs typeface="Times New Roman" pitchFamily="18" charset="0"/>
              </a:rPr>
            </a:br>
            <a:endParaRPr lang="en-US" sz="3600" dirty="0">
              <a:latin typeface="Times New Roman" pitchFamily="18" charset="0"/>
              <a:cs typeface="Times New Roman" pitchFamily="18" charset="0"/>
            </a:endParaRPr>
          </a:p>
        </p:txBody>
      </p:sp>
      <p:sp>
        <p:nvSpPr>
          <p:cNvPr id="4" name="TextBox 3"/>
          <p:cNvSpPr txBox="1"/>
          <p:nvPr/>
        </p:nvSpPr>
        <p:spPr>
          <a:xfrm>
            <a:off x="0" y="685800"/>
            <a:ext cx="9144000" cy="830997"/>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9.3 </a:t>
            </a:r>
            <a:r>
              <a:rPr lang="en-US" sz="2400" dirty="0" err="1">
                <a:solidFill>
                  <a:schemeClr val="bg1"/>
                </a:solidFill>
                <a:latin typeface="Times New Roman" pitchFamily="18" charset="0"/>
                <a:cs typeface="Times New Roman" pitchFamily="18" charset="0"/>
              </a:rPr>
              <a:t>Soluciones</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públicas</a:t>
            </a:r>
            <a:r>
              <a:rPr lang="en-US" sz="2400" dirty="0">
                <a:solidFill>
                  <a:schemeClr val="bg1"/>
                </a:solidFill>
                <a:latin typeface="Times New Roman" pitchFamily="18" charset="0"/>
                <a:cs typeface="Times New Roman" pitchFamily="18" charset="0"/>
              </a:rPr>
              <a:t> a las </a:t>
            </a:r>
            <a:r>
              <a:rPr lang="en-US" sz="2400" dirty="0" err="1">
                <a:solidFill>
                  <a:schemeClr val="bg1"/>
                </a:solidFill>
                <a:latin typeface="Times New Roman" pitchFamily="18" charset="0"/>
                <a:cs typeface="Times New Roman" pitchFamily="18" charset="0"/>
              </a:rPr>
              <a:t>externalidades</a:t>
            </a:r>
            <a:endParaRPr lang="en-US" sz="2400" dirty="0">
              <a:solidFill>
                <a:schemeClr val="bg1"/>
              </a:solidFill>
              <a:latin typeface="Times New Roman" pitchFamily="18" charset="0"/>
              <a:cs typeface="Times New Roman" pitchFamily="18" charset="0"/>
            </a:endParaRPr>
          </a:p>
          <a:p>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Impuestos</a:t>
            </a:r>
            <a:r>
              <a:rPr lang="en-US" sz="2400" dirty="0">
                <a:solidFill>
                  <a:schemeClr val="bg1"/>
                </a:solidFill>
                <a:latin typeface="Times New Roman" pitchFamily="18" charset="0"/>
                <a:cs typeface="Times New Roman" pitchFamily="18" charset="0"/>
              </a:rPr>
              <a:t> y </a:t>
            </a:r>
            <a:r>
              <a:rPr lang="en-US" sz="2400" dirty="0" err="1">
                <a:solidFill>
                  <a:schemeClr val="bg1"/>
                </a:solidFill>
                <a:latin typeface="Times New Roman" pitchFamily="18" charset="0"/>
                <a:cs typeface="Times New Roman" pitchFamily="18" charset="0"/>
              </a:rPr>
              <a:t>subsidios</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correctores</a:t>
            </a:r>
            <a:endParaRPr lang="en-US" sz="2400" dirty="0">
              <a:solidFill>
                <a:schemeClr val="bg1"/>
              </a:solidFill>
              <a:latin typeface="Times New Roman" pitchFamily="18" charset="0"/>
              <a:cs typeface="Times New Roman" pitchFamily="18" charset="0"/>
            </a:endParaRPr>
          </a:p>
        </p:txBody>
      </p:sp>
      <p:sp>
        <p:nvSpPr>
          <p:cNvPr id="3" name="TextBox 2"/>
          <p:cNvSpPr txBox="1"/>
          <p:nvPr/>
        </p:nvSpPr>
        <p:spPr>
          <a:xfrm>
            <a:off x="609600" y="2209800"/>
            <a:ext cx="8001000" cy="2862322"/>
          </a:xfrm>
          <a:prstGeom prst="rect">
            <a:avLst/>
          </a:prstGeom>
          <a:noFill/>
        </p:spPr>
        <p:txBody>
          <a:bodyPr wrap="square" rtlCol="0">
            <a:spAutoFit/>
          </a:bodyPr>
          <a:lstStyle/>
          <a:p>
            <a:r>
              <a:rPr lang="en-US" sz="3600" b="1" dirty="0" err="1" smtClean="0">
                <a:latin typeface="Times New Roman" pitchFamily="18" charset="0"/>
                <a:cs typeface="Times New Roman" pitchFamily="18" charset="0"/>
              </a:rPr>
              <a:t>Impuesto</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pigouviano</a:t>
            </a:r>
            <a:endParaRPr lang="en-US" sz="3600" b="1" dirty="0" smtClean="0">
              <a:latin typeface="Times New Roman" pitchFamily="18" charset="0"/>
              <a:cs typeface="Times New Roman" pitchFamily="18" charset="0"/>
            </a:endParaRPr>
          </a:p>
          <a:p>
            <a:endParaRPr lang="en-US" sz="3600" b="1" dirty="0">
              <a:latin typeface="Times New Roman" pitchFamily="18" charset="0"/>
              <a:cs typeface="Times New Roman" pitchFamily="18" charset="0"/>
            </a:endParaRPr>
          </a:p>
          <a:p>
            <a:r>
              <a:rPr lang="en-US" sz="3600" b="1" dirty="0">
                <a:latin typeface="Times New Roman" pitchFamily="18" charset="0"/>
                <a:cs typeface="Times New Roman" pitchFamily="18" charset="0"/>
              </a:rPr>
              <a:t>	</a:t>
            </a:r>
            <a:r>
              <a:rPr lang="en-US" sz="3600" dirty="0" smtClean="0">
                <a:latin typeface="Times New Roman" pitchFamily="18" charset="0"/>
                <a:cs typeface="Times New Roman" pitchFamily="18" charset="0"/>
              </a:rPr>
              <a:t>El </a:t>
            </a:r>
            <a:r>
              <a:rPr lang="en-US" sz="3600" dirty="0" err="1" smtClean="0">
                <a:latin typeface="Times New Roman" pitchFamily="18" charset="0"/>
                <a:cs typeface="Times New Roman" pitchFamily="18" charset="0"/>
              </a:rPr>
              <a:t>impuesto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necesario</a:t>
            </a:r>
            <a:r>
              <a:rPr lang="en-US" sz="3600" dirty="0" smtClean="0">
                <a:latin typeface="Times New Roman" pitchFamily="18" charset="0"/>
                <a:cs typeface="Times New Roman" pitchFamily="18" charset="0"/>
              </a:rPr>
              <a:t> para </a:t>
            </a:r>
            <a:r>
              <a:rPr lang="en-US" sz="3600" dirty="0" err="1" smtClean="0">
                <a:latin typeface="Times New Roman" pitchFamily="18" charset="0"/>
                <a:cs typeface="Times New Roman" pitchFamily="18" charset="0"/>
              </a:rPr>
              <a:t>reducir</a:t>
            </a:r>
            <a:r>
              <a:rPr lang="en-US" sz="3600" dirty="0" smtClean="0">
                <a:latin typeface="Times New Roman" pitchFamily="18" charset="0"/>
                <a:cs typeface="Times New Roman" pitchFamily="18" charset="0"/>
              </a:rPr>
              <a:t> las </a:t>
            </a:r>
            <a:r>
              <a:rPr lang="en-US" sz="3600" dirty="0" err="1" smtClean="0">
                <a:latin typeface="Times New Roman" pitchFamily="18" charset="0"/>
                <a:cs typeface="Times New Roman" pitchFamily="18" charset="0"/>
              </a:rPr>
              <a:t>externalidades</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negativas</a:t>
            </a:r>
            <a:r>
              <a:rPr lang="en-US" sz="3600" dirty="0" smtClean="0">
                <a:latin typeface="Times New Roman" pitchFamily="18" charset="0"/>
                <a:cs typeface="Times New Roman" pitchFamily="18" charset="0"/>
              </a:rPr>
              <a:t> hasta </a:t>
            </a:r>
            <a:r>
              <a:rPr lang="en-US" sz="3600" dirty="0" err="1" smtClean="0">
                <a:latin typeface="Times New Roman" pitchFamily="18" charset="0"/>
                <a:cs typeface="Times New Roman" pitchFamily="18" charset="0"/>
              </a:rPr>
              <a:t>alcanzar</a:t>
            </a:r>
            <a:r>
              <a:rPr lang="en-US" sz="3600" dirty="0" smtClean="0">
                <a:latin typeface="Times New Roman" pitchFamily="18" charset="0"/>
                <a:cs typeface="Times New Roman" pitchFamily="18" charset="0"/>
              </a:rPr>
              <a:t> el </a:t>
            </a:r>
            <a:r>
              <a:rPr lang="en-US" sz="3600" dirty="0" err="1" smtClean="0">
                <a:latin typeface="Times New Roman" pitchFamily="18" charset="0"/>
                <a:cs typeface="Times New Roman" pitchFamily="18" charset="0"/>
              </a:rPr>
              <a:t>nivel</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óptimo</a:t>
            </a:r>
            <a:r>
              <a:rPr lang="en-US" sz="3600" dirty="0" smtClean="0">
                <a:latin typeface="Times New Roman" pitchFamily="18" charset="0"/>
                <a:cs typeface="Times New Roman" pitchFamily="18" charset="0"/>
              </a:rPr>
              <a:t> para la </a:t>
            </a:r>
            <a:r>
              <a:rPr lang="en-US" sz="3600" dirty="0" err="1" smtClean="0">
                <a:latin typeface="Times New Roman" pitchFamily="18" charset="0"/>
                <a:cs typeface="Times New Roman" pitchFamily="18" charset="0"/>
              </a:rPr>
              <a:t>sociedad</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39547654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0"/>
            <a:ext cx="7772400" cy="2743200"/>
          </a:xfrm>
        </p:spPr>
        <p:txBody>
          <a:bodyPr>
            <a:normAutofit/>
          </a:bodyPr>
          <a:lstStyle/>
          <a:p>
            <a:pPr algn="l"/>
            <a:r>
              <a:rPr lang="en-US" sz="3600" dirty="0">
                <a:latin typeface="Times New Roman" pitchFamily="18" charset="0"/>
                <a:cs typeface="Times New Roman" pitchFamily="18" charset="0"/>
              </a:rPr>
              <a:t/>
            </a:r>
            <a:br>
              <a:rPr lang="en-US" sz="3600" dirty="0">
                <a:latin typeface="Times New Roman" pitchFamily="18" charset="0"/>
                <a:cs typeface="Times New Roman" pitchFamily="18" charset="0"/>
              </a:rPr>
            </a:b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600" dirty="0">
                <a:latin typeface="Times New Roman" pitchFamily="18" charset="0"/>
                <a:cs typeface="Times New Roman" pitchFamily="18" charset="0"/>
              </a:rPr>
              <a:t/>
            </a:r>
            <a:br>
              <a:rPr lang="en-US" sz="3600" dirty="0">
                <a:latin typeface="Times New Roman" pitchFamily="18" charset="0"/>
                <a:cs typeface="Times New Roman" pitchFamily="18" charset="0"/>
              </a:rPr>
            </a:br>
            <a:endParaRPr lang="en-US" sz="3600" dirty="0">
              <a:latin typeface="Times New Roman" pitchFamily="18" charset="0"/>
              <a:cs typeface="Times New Roman" pitchFamily="18" charset="0"/>
            </a:endParaRPr>
          </a:p>
        </p:txBody>
      </p:sp>
      <p:sp>
        <p:nvSpPr>
          <p:cNvPr id="4" name="TextBox 3"/>
          <p:cNvSpPr txBox="1"/>
          <p:nvPr/>
        </p:nvSpPr>
        <p:spPr>
          <a:xfrm>
            <a:off x="0" y="685800"/>
            <a:ext cx="9144000" cy="830997"/>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9.3 </a:t>
            </a:r>
            <a:r>
              <a:rPr lang="en-US" sz="2400" dirty="0" err="1">
                <a:solidFill>
                  <a:schemeClr val="bg1"/>
                </a:solidFill>
                <a:latin typeface="Times New Roman" pitchFamily="18" charset="0"/>
                <a:cs typeface="Times New Roman" pitchFamily="18" charset="0"/>
              </a:rPr>
              <a:t>Soluciones</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públicas</a:t>
            </a:r>
            <a:r>
              <a:rPr lang="en-US" sz="2400" dirty="0">
                <a:solidFill>
                  <a:schemeClr val="bg1"/>
                </a:solidFill>
                <a:latin typeface="Times New Roman" pitchFamily="18" charset="0"/>
                <a:cs typeface="Times New Roman" pitchFamily="18" charset="0"/>
              </a:rPr>
              <a:t> a las </a:t>
            </a:r>
            <a:r>
              <a:rPr lang="en-US" sz="2400" dirty="0" err="1">
                <a:solidFill>
                  <a:schemeClr val="bg1"/>
                </a:solidFill>
                <a:latin typeface="Times New Roman" pitchFamily="18" charset="0"/>
                <a:cs typeface="Times New Roman" pitchFamily="18" charset="0"/>
              </a:rPr>
              <a:t>externalidades</a:t>
            </a:r>
            <a:endParaRPr lang="en-US" sz="2400" dirty="0">
              <a:solidFill>
                <a:schemeClr val="bg1"/>
              </a:solidFill>
              <a:latin typeface="Times New Roman" pitchFamily="18" charset="0"/>
              <a:cs typeface="Times New Roman" pitchFamily="18" charset="0"/>
            </a:endParaRPr>
          </a:p>
          <a:p>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Impuestos</a:t>
            </a:r>
            <a:r>
              <a:rPr lang="en-US" sz="2400" dirty="0">
                <a:solidFill>
                  <a:schemeClr val="bg1"/>
                </a:solidFill>
                <a:latin typeface="Times New Roman" pitchFamily="18" charset="0"/>
                <a:cs typeface="Times New Roman" pitchFamily="18" charset="0"/>
              </a:rPr>
              <a:t> y </a:t>
            </a:r>
            <a:r>
              <a:rPr lang="en-US" sz="2400" dirty="0" err="1">
                <a:solidFill>
                  <a:schemeClr val="bg1"/>
                </a:solidFill>
                <a:latin typeface="Times New Roman" pitchFamily="18" charset="0"/>
                <a:cs typeface="Times New Roman" pitchFamily="18" charset="0"/>
              </a:rPr>
              <a:t>subsidios</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correctores</a:t>
            </a:r>
            <a:endParaRPr lang="en-US" sz="2400" dirty="0">
              <a:solidFill>
                <a:schemeClr val="bg1"/>
              </a:solidFill>
              <a:latin typeface="Times New Roman" pitchFamily="18" charset="0"/>
              <a:cs typeface="Times New Roman"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1909416"/>
            <a:ext cx="5024215" cy="3351112"/>
          </a:xfrm>
          <a:prstGeom prst="rect">
            <a:avLst/>
          </a:prstGeom>
          <a:ln>
            <a:solidFill>
              <a:srgbClr val="000000"/>
            </a:solidFill>
          </a:ln>
        </p:spPr>
      </p:pic>
      <p:sp>
        <p:nvSpPr>
          <p:cNvPr id="7" name="TextBox 6"/>
          <p:cNvSpPr txBox="1"/>
          <p:nvPr/>
        </p:nvSpPr>
        <p:spPr>
          <a:xfrm>
            <a:off x="685800" y="5410200"/>
            <a:ext cx="8001000" cy="1200329"/>
          </a:xfrm>
          <a:prstGeom prst="rect">
            <a:avLst/>
          </a:prstGeom>
          <a:noFill/>
        </p:spPr>
        <p:txBody>
          <a:bodyPr wrap="square" rtlCol="0">
            <a:spAutoFit/>
          </a:bodyPr>
          <a:lstStyle/>
          <a:p>
            <a:r>
              <a:rPr lang="en-US" sz="3600" dirty="0" smtClean="0">
                <a:latin typeface="Times New Roman" pitchFamily="18" charset="0"/>
                <a:cs typeface="Times New Roman" pitchFamily="18" charset="0"/>
              </a:rPr>
              <a:t>Los </a:t>
            </a:r>
            <a:r>
              <a:rPr lang="en-US" sz="3600" dirty="0" err="1" smtClean="0">
                <a:latin typeface="Times New Roman" pitchFamily="18" charset="0"/>
                <a:cs typeface="Times New Roman" pitchFamily="18" charset="0"/>
              </a:rPr>
              <a:t>impuestos</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pigouvianos</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tambi</a:t>
            </a:r>
            <a:r>
              <a:rPr lang="es-ES" sz="3600" dirty="0" err="1" smtClean="0">
                <a:latin typeface="Times New Roman" pitchFamily="18" charset="0"/>
                <a:cs typeface="Times New Roman" pitchFamily="18" charset="0"/>
              </a:rPr>
              <a:t>én</a:t>
            </a:r>
            <a:r>
              <a:rPr lang="es-ES" sz="3600" dirty="0" smtClean="0">
                <a:latin typeface="Times New Roman" pitchFamily="18" charset="0"/>
                <a:cs typeface="Times New Roman" pitchFamily="18" charset="0"/>
              </a:rPr>
              <a:t> funcionan en el caso de individuos</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1120065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362200"/>
            <a:ext cx="8077200" cy="3429000"/>
          </a:xfrm>
        </p:spPr>
        <p:txBody>
          <a:bodyPr>
            <a:noAutofit/>
          </a:bodyPr>
          <a:lstStyle/>
          <a:p>
            <a:pPr algn="l"/>
            <a:r>
              <a:rPr lang="en-US" sz="3200" dirty="0" smtClean="0">
                <a:solidFill>
                  <a:srgbClr val="000000"/>
                </a:solidFill>
                <a:latin typeface="Times New Roman" pitchFamily="18" charset="0"/>
                <a:cs typeface="Times New Roman" pitchFamily="18" charset="0"/>
              </a:rPr>
              <a:t>Ideas clave</a:t>
            </a:r>
            <a:r>
              <a:rPr lang="en-US" sz="3200" dirty="0">
                <a:solidFill>
                  <a:srgbClr val="000000"/>
                </a:solidFill>
                <a:latin typeface="Times New Roman" pitchFamily="18" charset="0"/>
                <a:cs typeface="Times New Roman" pitchFamily="18" charset="0"/>
              </a:rPr>
              <a:t/>
            </a:r>
            <a:br>
              <a:rPr lang="en-US" sz="3200" dirty="0">
                <a:solidFill>
                  <a:srgbClr val="000000"/>
                </a:solidFill>
                <a:latin typeface="Times New Roman" pitchFamily="18" charset="0"/>
                <a:cs typeface="Times New Roman" pitchFamily="18" charset="0"/>
              </a:rPr>
            </a:br>
            <a:r>
              <a:rPr lang="en-US" sz="3200" dirty="0" smtClean="0">
                <a:solidFill>
                  <a:srgbClr val="000000"/>
                </a:solidFill>
                <a:latin typeface="Times New Roman" pitchFamily="18" charset="0"/>
                <a:cs typeface="Times New Roman" pitchFamily="18" charset="0"/>
              </a:rPr>
              <a:t/>
            </a:r>
            <a:br>
              <a:rPr lang="en-US" sz="3200" dirty="0" smtClean="0">
                <a:solidFill>
                  <a:srgbClr val="000000"/>
                </a:solidFill>
                <a:latin typeface="Times New Roman" pitchFamily="18" charset="0"/>
                <a:cs typeface="Times New Roman" pitchFamily="18" charset="0"/>
              </a:rPr>
            </a:br>
            <a:r>
              <a:rPr lang="en-US" sz="3200" dirty="0" smtClean="0">
                <a:solidFill>
                  <a:srgbClr val="000000"/>
                </a:solidFill>
                <a:effectLst/>
                <a:latin typeface="Times New Roman" pitchFamily="18" charset="0"/>
                <a:cs typeface="Times New Roman" pitchFamily="18" charset="0"/>
              </a:rPr>
              <a:t>1. Hay </a:t>
            </a:r>
            <a:r>
              <a:rPr lang="en-US" sz="3200" dirty="0" err="1" smtClean="0">
                <a:solidFill>
                  <a:srgbClr val="000000"/>
                </a:solidFill>
                <a:effectLst/>
                <a:latin typeface="Times New Roman" pitchFamily="18" charset="0"/>
                <a:cs typeface="Times New Roman" pitchFamily="18" charset="0"/>
              </a:rPr>
              <a:t>casos</a:t>
            </a:r>
            <a:r>
              <a:rPr lang="en-US" sz="3200" dirty="0" smtClean="0">
                <a:solidFill>
                  <a:srgbClr val="000000"/>
                </a:solidFill>
                <a:effectLst/>
                <a:latin typeface="Times New Roman" pitchFamily="18" charset="0"/>
                <a:cs typeface="Times New Roman" pitchFamily="18" charset="0"/>
              </a:rPr>
              <a:t> </a:t>
            </a:r>
            <a:r>
              <a:rPr lang="en-US" sz="3200" dirty="0" err="1" smtClean="0">
                <a:solidFill>
                  <a:srgbClr val="000000"/>
                </a:solidFill>
                <a:effectLst/>
                <a:latin typeface="Times New Roman" pitchFamily="18" charset="0"/>
                <a:cs typeface="Times New Roman" pitchFamily="18" charset="0"/>
              </a:rPr>
              <a:t>importantes</a:t>
            </a:r>
            <a:r>
              <a:rPr lang="en-US" sz="3200" dirty="0" smtClean="0">
                <a:solidFill>
                  <a:srgbClr val="000000"/>
                </a:solidFill>
                <a:effectLst/>
                <a:latin typeface="Times New Roman" pitchFamily="18" charset="0"/>
                <a:cs typeface="Times New Roman" pitchFamily="18" charset="0"/>
              </a:rPr>
              <a:t> </a:t>
            </a:r>
            <a:r>
              <a:rPr lang="en-US" sz="3200" dirty="0" err="1" smtClean="0">
                <a:solidFill>
                  <a:srgbClr val="000000"/>
                </a:solidFill>
                <a:effectLst/>
                <a:latin typeface="Times New Roman" pitchFamily="18" charset="0"/>
                <a:cs typeface="Times New Roman" pitchFamily="18" charset="0"/>
              </a:rPr>
              <a:t>en</a:t>
            </a:r>
            <a:r>
              <a:rPr lang="en-US" sz="3200" dirty="0" smtClean="0">
                <a:solidFill>
                  <a:srgbClr val="000000"/>
                </a:solidFill>
                <a:effectLst/>
                <a:latin typeface="Times New Roman" pitchFamily="18" charset="0"/>
                <a:cs typeface="Times New Roman" pitchFamily="18" charset="0"/>
              </a:rPr>
              <a:t> </a:t>
            </a:r>
            <a:r>
              <a:rPr lang="en-US" sz="3200" dirty="0" err="1" smtClean="0">
                <a:solidFill>
                  <a:srgbClr val="000000"/>
                </a:solidFill>
                <a:effectLst/>
                <a:latin typeface="Times New Roman" pitchFamily="18" charset="0"/>
                <a:cs typeface="Times New Roman" pitchFamily="18" charset="0"/>
              </a:rPr>
              <a:t>los</a:t>
            </a:r>
            <a:r>
              <a:rPr lang="en-US" sz="3200" dirty="0" smtClean="0">
                <a:solidFill>
                  <a:srgbClr val="000000"/>
                </a:solidFill>
                <a:effectLst/>
                <a:latin typeface="Times New Roman" pitchFamily="18" charset="0"/>
                <a:cs typeface="Times New Roman" pitchFamily="18" charset="0"/>
              </a:rPr>
              <a:t> que el </a:t>
            </a:r>
            <a:r>
              <a:rPr lang="en-US" sz="3200" dirty="0" err="1" smtClean="0">
                <a:solidFill>
                  <a:srgbClr val="000000"/>
                </a:solidFill>
                <a:effectLst/>
                <a:latin typeface="Times New Roman" pitchFamily="18" charset="0"/>
                <a:cs typeface="Times New Roman" pitchFamily="18" charset="0"/>
              </a:rPr>
              <a:t>mercado</a:t>
            </a:r>
            <a:r>
              <a:rPr lang="en-US" sz="3200" dirty="0" smtClean="0">
                <a:solidFill>
                  <a:srgbClr val="000000"/>
                </a:solidFill>
                <a:effectLst/>
                <a:latin typeface="Times New Roman" pitchFamily="18" charset="0"/>
                <a:cs typeface="Times New Roman" pitchFamily="18" charset="0"/>
              </a:rPr>
              <a:t> </a:t>
            </a:r>
            <a:r>
              <a:rPr lang="en-US" sz="3200" dirty="0" err="1" smtClean="0">
                <a:solidFill>
                  <a:srgbClr val="000000"/>
                </a:solidFill>
                <a:effectLst/>
                <a:latin typeface="Times New Roman" pitchFamily="18" charset="0"/>
                <a:cs typeface="Times New Roman" pitchFamily="18" charset="0"/>
              </a:rPr>
              <a:t>libre</a:t>
            </a:r>
            <a:r>
              <a:rPr lang="en-US" sz="3200" dirty="0" smtClean="0">
                <a:solidFill>
                  <a:srgbClr val="000000"/>
                </a:solidFill>
                <a:effectLst/>
                <a:latin typeface="Times New Roman" pitchFamily="18" charset="0"/>
                <a:cs typeface="Times New Roman" pitchFamily="18" charset="0"/>
              </a:rPr>
              <a:t> no </a:t>
            </a:r>
            <a:r>
              <a:rPr lang="en-US" sz="3200" dirty="0" err="1" smtClean="0">
                <a:solidFill>
                  <a:srgbClr val="000000"/>
                </a:solidFill>
                <a:effectLst/>
                <a:latin typeface="Times New Roman" pitchFamily="18" charset="0"/>
                <a:cs typeface="Times New Roman" pitchFamily="18" charset="0"/>
              </a:rPr>
              <a:t>consigue</a:t>
            </a:r>
            <a:r>
              <a:rPr lang="en-US" sz="3200" dirty="0" smtClean="0">
                <a:solidFill>
                  <a:srgbClr val="000000"/>
                </a:solidFill>
                <a:effectLst/>
                <a:latin typeface="Times New Roman" pitchFamily="18" charset="0"/>
                <a:cs typeface="Times New Roman" pitchFamily="18" charset="0"/>
              </a:rPr>
              <a:t> </a:t>
            </a:r>
            <a:r>
              <a:rPr lang="en-US" sz="3200" dirty="0" err="1" smtClean="0">
                <a:solidFill>
                  <a:srgbClr val="000000"/>
                </a:solidFill>
                <a:effectLst/>
                <a:latin typeface="Times New Roman" pitchFamily="18" charset="0"/>
                <a:cs typeface="Times New Roman" pitchFamily="18" charset="0"/>
              </a:rPr>
              <a:t>maximizar</a:t>
            </a:r>
            <a:r>
              <a:rPr lang="en-US" sz="3200" dirty="0" smtClean="0">
                <a:solidFill>
                  <a:srgbClr val="000000"/>
                </a:solidFill>
                <a:effectLst/>
                <a:latin typeface="Times New Roman" pitchFamily="18" charset="0"/>
                <a:cs typeface="Times New Roman" pitchFamily="18" charset="0"/>
              </a:rPr>
              <a:t> el </a:t>
            </a:r>
            <a:r>
              <a:rPr lang="en-US" sz="3200" dirty="0" err="1" smtClean="0">
                <a:solidFill>
                  <a:srgbClr val="000000"/>
                </a:solidFill>
                <a:effectLst/>
                <a:latin typeface="Times New Roman" pitchFamily="18" charset="0"/>
                <a:cs typeface="Times New Roman" pitchFamily="18" charset="0"/>
              </a:rPr>
              <a:t>excedente</a:t>
            </a:r>
            <a:r>
              <a:rPr lang="en-US" sz="3200" dirty="0" smtClean="0">
                <a:solidFill>
                  <a:srgbClr val="000000"/>
                </a:solidFill>
                <a:effectLst/>
                <a:latin typeface="Times New Roman" pitchFamily="18" charset="0"/>
                <a:cs typeface="Times New Roman" pitchFamily="18" charset="0"/>
              </a:rPr>
              <a:t> social.</a:t>
            </a:r>
            <a:br>
              <a:rPr lang="en-US" sz="3200" dirty="0" smtClean="0">
                <a:solidFill>
                  <a:srgbClr val="000000"/>
                </a:solidFill>
                <a:effectLst/>
                <a:latin typeface="Times New Roman" pitchFamily="18" charset="0"/>
                <a:cs typeface="Times New Roman" pitchFamily="18" charset="0"/>
              </a:rPr>
            </a:br>
            <a:r>
              <a:rPr lang="en-US" sz="3200" dirty="0" smtClean="0">
                <a:solidFill>
                  <a:srgbClr val="000000"/>
                </a:solidFill>
                <a:effectLst/>
                <a:latin typeface="Times New Roman" pitchFamily="18" charset="0"/>
                <a:cs typeface="Times New Roman" pitchFamily="18" charset="0"/>
              </a:rPr>
              <a:t/>
            </a:r>
            <a:br>
              <a:rPr lang="en-US" sz="3200" dirty="0" smtClean="0">
                <a:solidFill>
                  <a:srgbClr val="000000"/>
                </a:solidFill>
                <a:effectLst/>
                <a:latin typeface="Times New Roman" pitchFamily="18" charset="0"/>
                <a:cs typeface="Times New Roman" pitchFamily="18" charset="0"/>
              </a:rPr>
            </a:br>
            <a:r>
              <a:rPr lang="en-US" sz="3200" dirty="0" smtClean="0">
                <a:solidFill>
                  <a:srgbClr val="000000"/>
                </a:solidFill>
                <a:effectLst/>
                <a:latin typeface="Times New Roman" pitchFamily="18" charset="0"/>
                <a:cs typeface="Times New Roman" pitchFamily="18" charset="0"/>
              </a:rPr>
              <a:t>2.  Este </a:t>
            </a:r>
            <a:r>
              <a:rPr lang="en-US" sz="3200" dirty="0" err="1" smtClean="0">
                <a:solidFill>
                  <a:srgbClr val="000000"/>
                </a:solidFill>
                <a:effectLst/>
                <a:latin typeface="Times New Roman" pitchFamily="18" charset="0"/>
                <a:cs typeface="Times New Roman" pitchFamily="18" charset="0"/>
              </a:rPr>
              <a:t>capítulo</a:t>
            </a:r>
            <a:r>
              <a:rPr lang="en-US" sz="3200" dirty="0" smtClean="0">
                <a:solidFill>
                  <a:srgbClr val="000000"/>
                </a:solidFill>
                <a:effectLst/>
                <a:latin typeface="Times New Roman" pitchFamily="18" charset="0"/>
                <a:cs typeface="Times New Roman" pitchFamily="18" charset="0"/>
              </a:rPr>
              <a:t> </a:t>
            </a:r>
            <a:r>
              <a:rPr lang="en-US" sz="3200" dirty="0" err="1" smtClean="0">
                <a:solidFill>
                  <a:srgbClr val="000000"/>
                </a:solidFill>
                <a:effectLst/>
                <a:latin typeface="Times New Roman" pitchFamily="18" charset="0"/>
                <a:cs typeface="Times New Roman" pitchFamily="18" charset="0"/>
              </a:rPr>
              <a:t>analiza</a:t>
            </a:r>
            <a:r>
              <a:rPr lang="en-US" sz="3200" dirty="0" smtClean="0">
                <a:solidFill>
                  <a:srgbClr val="000000"/>
                </a:solidFill>
                <a:effectLst/>
                <a:latin typeface="Times New Roman" pitchFamily="18" charset="0"/>
                <a:cs typeface="Times New Roman" pitchFamily="18" charset="0"/>
              </a:rPr>
              <a:t> </a:t>
            </a:r>
            <a:r>
              <a:rPr lang="en-US" sz="3200" dirty="0" err="1" smtClean="0">
                <a:solidFill>
                  <a:srgbClr val="000000"/>
                </a:solidFill>
                <a:effectLst/>
                <a:latin typeface="Times New Roman" pitchFamily="18" charset="0"/>
                <a:cs typeface="Times New Roman" pitchFamily="18" charset="0"/>
              </a:rPr>
              <a:t>tres</a:t>
            </a:r>
            <a:r>
              <a:rPr lang="en-US" sz="3200" dirty="0" smtClean="0">
                <a:solidFill>
                  <a:srgbClr val="000000"/>
                </a:solidFill>
                <a:effectLst/>
                <a:latin typeface="Times New Roman" pitchFamily="18" charset="0"/>
                <a:cs typeface="Times New Roman" pitchFamily="18" charset="0"/>
              </a:rPr>
              <a:t> de </a:t>
            </a:r>
            <a:r>
              <a:rPr lang="en-US" sz="3200" dirty="0" err="1" smtClean="0">
                <a:solidFill>
                  <a:srgbClr val="000000"/>
                </a:solidFill>
                <a:effectLst/>
                <a:latin typeface="Times New Roman" pitchFamily="18" charset="0"/>
                <a:cs typeface="Times New Roman" pitchFamily="18" charset="0"/>
              </a:rPr>
              <a:t>esos</a:t>
            </a:r>
            <a:r>
              <a:rPr lang="en-US" sz="3200" dirty="0" smtClean="0">
                <a:solidFill>
                  <a:srgbClr val="000000"/>
                </a:solidFill>
                <a:effectLst/>
                <a:latin typeface="Times New Roman" pitchFamily="18" charset="0"/>
                <a:cs typeface="Times New Roman" pitchFamily="18" charset="0"/>
              </a:rPr>
              <a:t> </a:t>
            </a:r>
            <a:r>
              <a:rPr lang="en-US" sz="3200" dirty="0" err="1" smtClean="0">
                <a:solidFill>
                  <a:srgbClr val="000000"/>
                </a:solidFill>
                <a:effectLst/>
                <a:latin typeface="Times New Roman" pitchFamily="18" charset="0"/>
                <a:cs typeface="Times New Roman" pitchFamily="18" charset="0"/>
              </a:rPr>
              <a:t>casos</a:t>
            </a:r>
            <a:r>
              <a:rPr lang="en-US" sz="3200" dirty="0" smtClean="0">
                <a:solidFill>
                  <a:srgbClr val="000000"/>
                </a:solidFill>
                <a:effectLst/>
                <a:latin typeface="Times New Roman" pitchFamily="18" charset="0"/>
                <a:cs typeface="Times New Roman" pitchFamily="18" charset="0"/>
              </a:rPr>
              <a:t>: las </a:t>
            </a:r>
            <a:r>
              <a:rPr lang="en-US" sz="3200" dirty="0" err="1" smtClean="0">
                <a:solidFill>
                  <a:srgbClr val="000000"/>
                </a:solidFill>
                <a:effectLst/>
                <a:latin typeface="Times New Roman" pitchFamily="18" charset="0"/>
                <a:cs typeface="Times New Roman" pitchFamily="18" charset="0"/>
              </a:rPr>
              <a:t>externalidades</a:t>
            </a:r>
            <a:r>
              <a:rPr lang="en-US" sz="3200" dirty="0" smtClean="0">
                <a:solidFill>
                  <a:srgbClr val="000000"/>
                </a:solidFill>
                <a:effectLst/>
                <a:latin typeface="Times New Roman" pitchFamily="18" charset="0"/>
                <a:cs typeface="Times New Roman" pitchFamily="18" charset="0"/>
              </a:rPr>
              <a:t>, </a:t>
            </a:r>
            <a:r>
              <a:rPr lang="en-US" sz="3200" dirty="0" err="1" smtClean="0">
                <a:solidFill>
                  <a:srgbClr val="000000"/>
                </a:solidFill>
                <a:effectLst/>
                <a:latin typeface="Times New Roman" pitchFamily="18" charset="0"/>
                <a:cs typeface="Times New Roman" pitchFamily="18" charset="0"/>
              </a:rPr>
              <a:t>los</a:t>
            </a:r>
            <a:r>
              <a:rPr lang="en-US" sz="3200" dirty="0" smtClean="0">
                <a:solidFill>
                  <a:srgbClr val="000000"/>
                </a:solidFill>
                <a:effectLst/>
                <a:latin typeface="Times New Roman" pitchFamily="18" charset="0"/>
                <a:cs typeface="Times New Roman" pitchFamily="18" charset="0"/>
              </a:rPr>
              <a:t> </a:t>
            </a:r>
            <a:r>
              <a:rPr lang="en-US" sz="3200" dirty="0" err="1" smtClean="0">
                <a:solidFill>
                  <a:srgbClr val="000000"/>
                </a:solidFill>
                <a:effectLst/>
                <a:latin typeface="Times New Roman" pitchFamily="18" charset="0"/>
                <a:cs typeface="Times New Roman" pitchFamily="18" charset="0"/>
              </a:rPr>
              <a:t>bienes</a:t>
            </a:r>
            <a:r>
              <a:rPr lang="en-US" sz="3200" dirty="0" smtClean="0">
                <a:solidFill>
                  <a:srgbClr val="000000"/>
                </a:solidFill>
                <a:effectLst/>
                <a:latin typeface="Times New Roman" pitchFamily="18" charset="0"/>
                <a:cs typeface="Times New Roman" pitchFamily="18" charset="0"/>
              </a:rPr>
              <a:t> </a:t>
            </a:r>
            <a:r>
              <a:rPr lang="en-US" sz="3200" dirty="0" err="1" smtClean="0">
                <a:solidFill>
                  <a:srgbClr val="000000"/>
                </a:solidFill>
                <a:effectLst/>
                <a:latin typeface="Times New Roman" pitchFamily="18" charset="0"/>
                <a:cs typeface="Times New Roman" pitchFamily="18" charset="0"/>
              </a:rPr>
              <a:t>públicos</a:t>
            </a:r>
            <a:r>
              <a:rPr lang="en-US" sz="3200" dirty="0" smtClean="0">
                <a:solidFill>
                  <a:srgbClr val="000000"/>
                </a:solidFill>
                <a:effectLst/>
                <a:latin typeface="Times New Roman" pitchFamily="18" charset="0"/>
                <a:cs typeface="Times New Roman" pitchFamily="18" charset="0"/>
              </a:rPr>
              <a:t> y </a:t>
            </a:r>
            <a:r>
              <a:rPr lang="en-US" sz="3200" dirty="0" err="1" smtClean="0">
                <a:solidFill>
                  <a:srgbClr val="000000"/>
                </a:solidFill>
                <a:effectLst/>
                <a:latin typeface="Times New Roman" pitchFamily="18" charset="0"/>
                <a:cs typeface="Times New Roman" pitchFamily="18" charset="0"/>
              </a:rPr>
              <a:t>los</a:t>
            </a:r>
            <a:r>
              <a:rPr lang="en-US" sz="3200" dirty="0" smtClean="0">
                <a:solidFill>
                  <a:srgbClr val="000000"/>
                </a:solidFill>
                <a:effectLst/>
                <a:latin typeface="Times New Roman" pitchFamily="18" charset="0"/>
                <a:cs typeface="Times New Roman" pitchFamily="18" charset="0"/>
              </a:rPr>
              <a:t> </a:t>
            </a:r>
            <a:r>
              <a:rPr lang="en-US" sz="3200" dirty="0" err="1" smtClean="0">
                <a:solidFill>
                  <a:srgbClr val="000000"/>
                </a:solidFill>
                <a:effectLst/>
                <a:latin typeface="Times New Roman" pitchFamily="18" charset="0"/>
                <a:cs typeface="Times New Roman" pitchFamily="18" charset="0"/>
              </a:rPr>
              <a:t>bienes</a:t>
            </a:r>
            <a:r>
              <a:rPr lang="en-US" sz="3200" dirty="0" smtClean="0">
                <a:solidFill>
                  <a:srgbClr val="000000"/>
                </a:solidFill>
                <a:effectLst/>
                <a:latin typeface="Times New Roman" pitchFamily="18" charset="0"/>
                <a:cs typeface="Times New Roman" pitchFamily="18" charset="0"/>
              </a:rPr>
              <a:t> </a:t>
            </a:r>
            <a:r>
              <a:rPr lang="en-US" sz="3200" dirty="0" err="1" smtClean="0">
                <a:solidFill>
                  <a:srgbClr val="000000"/>
                </a:solidFill>
                <a:effectLst/>
                <a:latin typeface="Times New Roman" pitchFamily="18" charset="0"/>
                <a:cs typeface="Times New Roman" pitchFamily="18" charset="0"/>
              </a:rPr>
              <a:t>comunales</a:t>
            </a:r>
            <a:r>
              <a:rPr lang="en-US" sz="3200" dirty="0" smtClean="0">
                <a:solidFill>
                  <a:srgbClr val="000000"/>
                </a:solidFill>
                <a:effectLst/>
                <a:latin typeface="Times New Roman" pitchFamily="18" charset="0"/>
                <a:cs typeface="Times New Roman" pitchFamily="18" charset="0"/>
              </a:rPr>
              <a:t>.</a:t>
            </a:r>
            <a:endParaRPr lang="en-US" sz="3200" dirty="0">
              <a:solidFill>
                <a:srgbClr val="000000"/>
              </a:solidFill>
              <a:effectLst/>
              <a:latin typeface="Times New Roman" pitchFamily="18" charset="0"/>
              <a:cs typeface="Times New Roman" pitchFamily="18" charset="0"/>
            </a:endParaRPr>
          </a:p>
        </p:txBody>
      </p:sp>
      <p:sp>
        <p:nvSpPr>
          <p:cNvPr id="4" name="TextBox 3"/>
          <p:cNvSpPr txBox="1"/>
          <p:nvPr/>
        </p:nvSpPr>
        <p:spPr>
          <a:xfrm>
            <a:off x="9331" y="688032"/>
            <a:ext cx="9144000" cy="461665"/>
          </a:xfrm>
          <a:prstGeom prst="rect">
            <a:avLst/>
          </a:prstGeom>
          <a:solidFill>
            <a:schemeClr val="accent1"/>
          </a:solidFill>
        </p:spPr>
        <p:txBody>
          <a:bodyPr wrap="square" rtlCol="0">
            <a:spAutoFit/>
          </a:bodyPr>
          <a:lstStyle/>
          <a:p>
            <a:r>
              <a:rPr lang="en-US" sz="2400" dirty="0">
                <a:solidFill>
                  <a:schemeClr val="bg1"/>
                </a:solidFill>
                <a:latin typeface="Times New Roman" pitchFamily="18" charset="0"/>
                <a:cs typeface="Times New Roman" pitchFamily="18" charset="0"/>
              </a:rPr>
              <a:t>9</a:t>
            </a:r>
            <a:r>
              <a:rPr lang="en-US" sz="2400" dirty="0" smtClean="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Externalidades</a:t>
            </a:r>
            <a:r>
              <a:rPr lang="en-US" sz="2400" dirty="0">
                <a:solidFill>
                  <a:schemeClr val="bg1"/>
                </a:solidFill>
                <a:latin typeface="Times New Roman" pitchFamily="18" charset="0"/>
                <a:cs typeface="Times New Roman" pitchFamily="18" charset="0"/>
              </a:rPr>
              <a:t> y </a:t>
            </a:r>
            <a:r>
              <a:rPr lang="en-US" sz="2400" dirty="0" err="1">
                <a:solidFill>
                  <a:schemeClr val="bg1"/>
                </a:solidFill>
                <a:latin typeface="Times New Roman" pitchFamily="18" charset="0"/>
                <a:cs typeface="Times New Roman" pitchFamily="18" charset="0"/>
              </a:rPr>
              <a:t>bienes</a:t>
            </a:r>
            <a:r>
              <a:rPr lang="en-US" sz="2400" dirty="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públicos</a:t>
            </a:r>
            <a:endParaRPr lang="en-US" sz="24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1482542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0"/>
            <a:ext cx="7772400" cy="2743200"/>
          </a:xfrm>
        </p:spPr>
        <p:txBody>
          <a:bodyPr>
            <a:normAutofit/>
          </a:bodyPr>
          <a:lstStyle/>
          <a:p>
            <a:pPr algn="l"/>
            <a:r>
              <a:rPr lang="en-US" sz="3600" dirty="0">
                <a:latin typeface="Times New Roman" pitchFamily="18" charset="0"/>
                <a:cs typeface="Times New Roman" pitchFamily="18" charset="0"/>
              </a:rPr>
              <a:t/>
            </a:r>
            <a:br>
              <a:rPr lang="en-US" sz="3600" dirty="0">
                <a:latin typeface="Times New Roman" pitchFamily="18" charset="0"/>
                <a:cs typeface="Times New Roman" pitchFamily="18" charset="0"/>
              </a:rPr>
            </a:b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600" dirty="0">
                <a:latin typeface="Times New Roman" pitchFamily="18" charset="0"/>
                <a:cs typeface="Times New Roman" pitchFamily="18" charset="0"/>
              </a:rPr>
              <a:t/>
            </a:r>
            <a:br>
              <a:rPr lang="en-US" sz="3600" dirty="0">
                <a:latin typeface="Times New Roman" pitchFamily="18" charset="0"/>
                <a:cs typeface="Times New Roman" pitchFamily="18" charset="0"/>
              </a:rPr>
            </a:br>
            <a:endParaRPr lang="en-US" sz="3600" dirty="0">
              <a:latin typeface="Times New Roman" pitchFamily="18" charset="0"/>
              <a:cs typeface="Times New Roman" pitchFamily="18" charset="0"/>
            </a:endParaRPr>
          </a:p>
        </p:txBody>
      </p:sp>
      <p:sp>
        <p:nvSpPr>
          <p:cNvPr id="4" name="TextBox 3"/>
          <p:cNvSpPr txBox="1"/>
          <p:nvPr/>
        </p:nvSpPr>
        <p:spPr>
          <a:xfrm>
            <a:off x="0" y="685800"/>
            <a:ext cx="9144000" cy="830997"/>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9.3 </a:t>
            </a:r>
            <a:r>
              <a:rPr lang="en-US" sz="2400" dirty="0" err="1">
                <a:solidFill>
                  <a:schemeClr val="bg1"/>
                </a:solidFill>
                <a:latin typeface="Times New Roman" pitchFamily="18" charset="0"/>
                <a:cs typeface="Times New Roman" pitchFamily="18" charset="0"/>
              </a:rPr>
              <a:t>Soluciones</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públicas</a:t>
            </a:r>
            <a:r>
              <a:rPr lang="en-US" sz="2400" dirty="0">
                <a:solidFill>
                  <a:schemeClr val="bg1"/>
                </a:solidFill>
                <a:latin typeface="Times New Roman" pitchFamily="18" charset="0"/>
                <a:cs typeface="Times New Roman" pitchFamily="18" charset="0"/>
              </a:rPr>
              <a:t> a las </a:t>
            </a:r>
            <a:r>
              <a:rPr lang="en-US" sz="2400" dirty="0" err="1">
                <a:solidFill>
                  <a:schemeClr val="bg1"/>
                </a:solidFill>
                <a:latin typeface="Times New Roman" pitchFamily="18" charset="0"/>
                <a:cs typeface="Times New Roman" pitchFamily="18" charset="0"/>
              </a:rPr>
              <a:t>externalidades</a:t>
            </a:r>
            <a:endParaRPr lang="en-US" sz="2400" dirty="0">
              <a:solidFill>
                <a:schemeClr val="bg1"/>
              </a:solidFill>
              <a:latin typeface="Times New Roman" pitchFamily="18" charset="0"/>
              <a:cs typeface="Times New Roman" pitchFamily="18" charset="0"/>
            </a:endParaRPr>
          </a:p>
          <a:p>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Impuestos</a:t>
            </a:r>
            <a:r>
              <a:rPr lang="en-US" sz="2400" dirty="0">
                <a:solidFill>
                  <a:schemeClr val="bg1"/>
                </a:solidFill>
                <a:latin typeface="Times New Roman" pitchFamily="18" charset="0"/>
                <a:cs typeface="Times New Roman" pitchFamily="18" charset="0"/>
              </a:rPr>
              <a:t> y </a:t>
            </a:r>
            <a:r>
              <a:rPr lang="en-US" sz="2400" dirty="0" err="1">
                <a:solidFill>
                  <a:schemeClr val="bg1"/>
                </a:solidFill>
                <a:latin typeface="Times New Roman" pitchFamily="18" charset="0"/>
                <a:cs typeface="Times New Roman" pitchFamily="18" charset="0"/>
              </a:rPr>
              <a:t>subsidios</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correctores</a:t>
            </a:r>
            <a:endParaRPr lang="en-US" sz="2400" dirty="0">
              <a:solidFill>
                <a:schemeClr val="bg1"/>
              </a:solidFill>
              <a:latin typeface="Times New Roman" pitchFamily="18" charset="0"/>
              <a:cs typeface="Times New Roman" pitchFamily="18" charset="0"/>
            </a:endParaRPr>
          </a:p>
        </p:txBody>
      </p:sp>
      <p:sp>
        <p:nvSpPr>
          <p:cNvPr id="13" name="Title 1"/>
          <p:cNvSpPr txBox="1">
            <a:spLocks/>
          </p:cNvSpPr>
          <p:nvPr/>
        </p:nvSpPr>
        <p:spPr>
          <a:xfrm>
            <a:off x="838200" y="5882030"/>
            <a:ext cx="7517714" cy="33406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err="1" smtClean="0">
                <a:ln>
                  <a:noFill/>
                </a:ln>
                <a:solidFill>
                  <a:srgbClr val="1F497D">
                    <a:lumMod val="60000"/>
                    <a:lumOff val="40000"/>
                  </a:srgbClr>
                </a:solidFill>
                <a:effectLst/>
                <a:uLnTx/>
                <a:uFillTx/>
                <a:latin typeface="HelveticaNeueLT Pro 65 Md"/>
                <a:ea typeface="+mj-ea"/>
                <a:cs typeface="HelveticaNeueLT Pro 65 Md"/>
              </a:rPr>
              <a:t>Figura</a:t>
            </a:r>
            <a:r>
              <a:rPr kumimoji="0" lang="en-US" sz="1600" b="0" i="0" u="none" strike="noStrike" kern="1200" cap="none" spc="0" normalizeH="0" baseline="0" noProof="0" dirty="0" smtClean="0">
                <a:ln>
                  <a:noFill/>
                </a:ln>
                <a:solidFill>
                  <a:srgbClr val="1F497D">
                    <a:lumMod val="60000"/>
                    <a:lumOff val="40000"/>
                  </a:srgbClr>
                </a:solidFill>
                <a:effectLst/>
                <a:uLnTx/>
                <a:uFillTx/>
                <a:latin typeface="HelveticaNeueLT Pro 65 Md"/>
                <a:ea typeface="+mj-ea"/>
                <a:cs typeface="HelveticaNeueLT Pro 65 Md"/>
              </a:rPr>
              <a:t> 9.7 </a:t>
            </a:r>
            <a:r>
              <a:rPr kumimoji="0" lang="en-US" sz="1600" b="0" i="0" u="none" strike="noStrike" kern="1200" cap="none" spc="0" normalizeH="0" baseline="0" noProof="0" dirty="0" err="1" smtClean="0">
                <a:ln>
                  <a:noFill/>
                </a:ln>
                <a:solidFill>
                  <a:sysClr val="windowText" lastClr="000000"/>
                </a:solidFill>
                <a:effectLst/>
                <a:uLnTx/>
                <a:uFillTx/>
                <a:latin typeface="HelveticaNeueLT Pro 65 Md"/>
                <a:ea typeface="+mj-ea"/>
                <a:cs typeface="HelveticaNeueLT Pro 65 Md"/>
              </a:rPr>
              <a:t>Efecto</a:t>
            </a:r>
            <a:r>
              <a:rPr kumimoji="0" lang="en-US" sz="1600" b="0" i="0" u="none" strike="noStrike" kern="1200" cap="none" spc="0" normalizeH="0" baseline="0" noProof="0" dirty="0" smtClean="0">
                <a:ln>
                  <a:noFill/>
                </a:ln>
                <a:solidFill>
                  <a:sysClr val="windowText" lastClr="000000"/>
                </a:solidFill>
                <a:effectLst/>
                <a:uLnTx/>
                <a:uFillTx/>
                <a:latin typeface="HelveticaNeueLT Pro 65 Md"/>
                <a:ea typeface="+mj-ea"/>
                <a:cs typeface="HelveticaNeueLT Pro 65 Md"/>
              </a:rPr>
              <a:t> de un </a:t>
            </a:r>
            <a:r>
              <a:rPr kumimoji="0" lang="en-US" sz="1600" b="0" i="0" u="none" strike="noStrike" kern="1200" cap="none" spc="0" normalizeH="0" baseline="0" noProof="0" dirty="0" err="1" smtClean="0">
                <a:ln>
                  <a:noFill/>
                </a:ln>
                <a:solidFill>
                  <a:sysClr val="windowText" lastClr="000000"/>
                </a:solidFill>
                <a:effectLst/>
                <a:uLnTx/>
                <a:uFillTx/>
                <a:latin typeface="HelveticaNeueLT Pro 65 Md"/>
                <a:ea typeface="+mj-ea"/>
                <a:cs typeface="HelveticaNeueLT Pro 65 Md"/>
              </a:rPr>
              <a:t>subsidio</a:t>
            </a:r>
            <a:r>
              <a:rPr kumimoji="0" lang="en-US" sz="1600" b="0" i="0" u="none" strike="noStrike" kern="1200" cap="none" spc="0" normalizeH="0" baseline="0" noProof="0" dirty="0" smtClean="0">
                <a:ln>
                  <a:noFill/>
                </a:ln>
                <a:solidFill>
                  <a:sysClr val="windowText" lastClr="000000"/>
                </a:solidFill>
                <a:effectLst/>
                <a:uLnTx/>
                <a:uFillTx/>
                <a:latin typeface="HelveticaNeueLT Pro 65 Md"/>
                <a:ea typeface="+mj-ea"/>
                <a:cs typeface="HelveticaNeueLT Pro 65 Md"/>
              </a:rPr>
              <a:t> </a:t>
            </a:r>
            <a:r>
              <a:rPr kumimoji="0" lang="en-US" sz="1600" b="0" i="0" u="none" strike="noStrike" kern="1200" cap="none" spc="0" normalizeH="0" baseline="0" noProof="0" dirty="0" err="1" smtClean="0">
                <a:ln>
                  <a:noFill/>
                </a:ln>
                <a:solidFill>
                  <a:sysClr val="windowText" lastClr="000000"/>
                </a:solidFill>
                <a:effectLst/>
                <a:uLnTx/>
                <a:uFillTx/>
                <a:latin typeface="HelveticaNeueLT Pro 65 Md"/>
                <a:ea typeface="+mj-ea"/>
                <a:cs typeface="HelveticaNeueLT Pro 65 Md"/>
              </a:rPr>
              <a:t>pigouviano</a:t>
            </a:r>
            <a:r>
              <a:rPr kumimoji="0" lang="en-US" sz="1600" b="0" i="0" u="none" strike="noStrike" kern="1200" cap="none" spc="0" normalizeH="0" noProof="0" dirty="0" smtClean="0">
                <a:ln>
                  <a:noFill/>
                </a:ln>
                <a:solidFill>
                  <a:sysClr val="windowText" lastClr="000000"/>
                </a:solidFill>
                <a:effectLst/>
                <a:uLnTx/>
                <a:uFillTx/>
                <a:latin typeface="HelveticaNeueLT Pro 65 Md"/>
                <a:ea typeface="+mj-ea"/>
                <a:cs typeface="HelveticaNeueLT Pro 65 Md"/>
              </a:rPr>
              <a:t> </a:t>
            </a:r>
            <a:r>
              <a:rPr kumimoji="0" lang="en-US" sz="1600" b="0" i="0" u="none" strike="noStrike" kern="1200" cap="none" spc="0" normalizeH="0" noProof="0" dirty="0" err="1" smtClean="0">
                <a:ln>
                  <a:noFill/>
                </a:ln>
                <a:solidFill>
                  <a:sysClr val="windowText" lastClr="000000"/>
                </a:solidFill>
                <a:effectLst/>
                <a:uLnTx/>
                <a:uFillTx/>
                <a:latin typeface="HelveticaNeueLT Pro 65 Md"/>
                <a:ea typeface="+mj-ea"/>
                <a:cs typeface="HelveticaNeueLT Pro 65 Md"/>
              </a:rPr>
              <a:t>en</a:t>
            </a:r>
            <a:r>
              <a:rPr kumimoji="0" lang="en-US" sz="1600" b="0" i="0" u="none" strike="noStrike" kern="1200" cap="none" spc="0" normalizeH="0" noProof="0" dirty="0" smtClean="0">
                <a:ln>
                  <a:noFill/>
                </a:ln>
                <a:solidFill>
                  <a:sysClr val="windowText" lastClr="000000"/>
                </a:solidFill>
                <a:effectLst/>
                <a:uLnTx/>
                <a:uFillTx/>
                <a:latin typeface="HelveticaNeueLT Pro 65 Md"/>
                <a:ea typeface="+mj-ea"/>
                <a:cs typeface="HelveticaNeueLT Pro 65 Md"/>
              </a:rPr>
              <a:t> el </a:t>
            </a:r>
            <a:r>
              <a:rPr kumimoji="0" lang="en-US" sz="1600" b="0" i="0" u="none" strike="noStrike" kern="1200" cap="none" spc="0" normalizeH="0" noProof="0" dirty="0" err="1" smtClean="0">
                <a:ln>
                  <a:noFill/>
                </a:ln>
                <a:solidFill>
                  <a:sysClr val="windowText" lastClr="000000"/>
                </a:solidFill>
                <a:effectLst/>
                <a:uLnTx/>
                <a:uFillTx/>
                <a:latin typeface="HelveticaNeueLT Pro 65 Md"/>
                <a:ea typeface="+mj-ea"/>
                <a:cs typeface="HelveticaNeueLT Pro 65 Md"/>
              </a:rPr>
              <a:t>mercado</a:t>
            </a:r>
            <a:r>
              <a:rPr kumimoji="0" lang="en-US" sz="1600" b="0" i="0" u="none" strike="noStrike" kern="1200" cap="none" spc="0" normalizeH="0" noProof="0" dirty="0" smtClean="0">
                <a:ln>
                  <a:noFill/>
                </a:ln>
                <a:solidFill>
                  <a:sysClr val="windowText" lastClr="000000"/>
                </a:solidFill>
                <a:effectLst/>
                <a:uLnTx/>
                <a:uFillTx/>
                <a:latin typeface="HelveticaNeueLT Pro 65 Md"/>
                <a:ea typeface="+mj-ea"/>
                <a:cs typeface="HelveticaNeueLT Pro 65 Md"/>
              </a:rPr>
              <a:t> de la </a:t>
            </a:r>
            <a:r>
              <a:rPr kumimoji="0" lang="en-US" sz="1600" b="0" i="0" u="none" strike="noStrike" kern="1200" cap="none" spc="0" normalizeH="0" noProof="0" dirty="0" err="1" smtClean="0">
                <a:ln>
                  <a:noFill/>
                </a:ln>
                <a:solidFill>
                  <a:sysClr val="windowText" lastClr="000000"/>
                </a:solidFill>
                <a:effectLst/>
                <a:uLnTx/>
                <a:uFillTx/>
                <a:latin typeface="HelveticaNeueLT Pro 65 Md"/>
                <a:ea typeface="+mj-ea"/>
                <a:cs typeface="HelveticaNeueLT Pro 65 Md"/>
              </a:rPr>
              <a:t>educación</a:t>
            </a:r>
            <a:endParaRPr kumimoji="0" lang="en-US" sz="1600" b="0" i="0" u="none" strike="noStrike" kern="1200" cap="none" spc="0" normalizeH="0" baseline="0" noProof="0" dirty="0">
              <a:ln>
                <a:noFill/>
              </a:ln>
              <a:solidFill>
                <a:sysClr val="windowText" lastClr="000000"/>
              </a:solidFill>
              <a:effectLst/>
              <a:uLnTx/>
              <a:uFillTx/>
              <a:latin typeface="HelveticaNeueLT Pro 65 Md"/>
              <a:ea typeface="+mj-ea"/>
              <a:cs typeface="HelveticaNeueLT Pro 65 Md"/>
            </a:endParaRPr>
          </a:p>
        </p:txBody>
      </p:sp>
      <p:pic>
        <p:nvPicPr>
          <p:cNvPr id="14" name="Picture 13" descr="ALL_Exhibit_09.07_01.ps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599" y="1752600"/>
            <a:ext cx="3896767" cy="3581400"/>
          </a:xfrm>
          <a:prstGeom prst="rect">
            <a:avLst/>
          </a:prstGeom>
        </p:spPr>
      </p:pic>
      <p:pic>
        <p:nvPicPr>
          <p:cNvPr id="15" name="Picture 14" descr="ALL_Exhibit_09.07_02.ps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4599" y="1752600"/>
            <a:ext cx="3896767" cy="3581400"/>
          </a:xfrm>
          <a:prstGeom prst="rect">
            <a:avLst/>
          </a:prstGeom>
        </p:spPr>
      </p:pic>
      <p:pic>
        <p:nvPicPr>
          <p:cNvPr id="16" name="Picture 15" descr="ALL_Exhibit_09.07_03.ps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4599" y="1752600"/>
            <a:ext cx="3896767" cy="3581400"/>
          </a:xfrm>
          <a:prstGeom prst="rect">
            <a:avLst/>
          </a:prstGeom>
        </p:spPr>
      </p:pic>
      <p:pic>
        <p:nvPicPr>
          <p:cNvPr id="17" name="Picture 16" descr="ALL_Exhibit_09.07_04.psd"/>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14599" y="1752600"/>
            <a:ext cx="3896767" cy="3581400"/>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81200" y="1739130"/>
            <a:ext cx="5105399" cy="3711448"/>
          </a:xfrm>
          <a:prstGeom prst="rect">
            <a:avLst/>
          </a:prstGeom>
        </p:spPr>
      </p:pic>
    </p:spTree>
    <p:extLst>
      <p:ext uri="{BB962C8B-B14F-4D97-AF65-F5344CB8AC3E}">
        <p14:creationId xmlns:p14="http://schemas.microsoft.com/office/powerpoint/2010/main" val="1103312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1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2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2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0"/>
            <a:ext cx="7772400" cy="2743200"/>
          </a:xfrm>
        </p:spPr>
        <p:txBody>
          <a:bodyPr>
            <a:normAutofit/>
          </a:bodyPr>
          <a:lstStyle/>
          <a:p>
            <a:pPr algn="l"/>
            <a:r>
              <a:rPr lang="en-US" sz="3600" dirty="0">
                <a:latin typeface="Times New Roman" pitchFamily="18" charset="0"/>
                <a:cs typeface="Times New Roman" pitchFamily="18" charset="0"/>
              </a:rPr>
              <a:t/>
            </a:r>
            <a:br>
              <a:rPr lang="en-US" sz="3600" dirty="0">
                <a:latin typeface="Times New Roman" pitchFamily="18" charset="0"/>
                <a:cs typeface="Times New Roman" pitchFamily="18" charset="0"/>
              </a:rPr>
            </a:b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600" dirty="0">
                <a:latin typeface="Times New Roman" pitchFamily="18" charset="0"/>
                <a:cs typeface="Times New Roman" pitchFamily="18" charset="0"/>
              </a:rPr>
              <a:t/>
            </a:r>
            <a:br>
              <a:rPr lang="en-US" sz="3600" dirty="0">
                <a:latin typeface="Times New Roman" pitchFamily="18" charset="0"/>
                <a:cs typeface="Times New Roman" pitchFamily="18" charset="0"/>
              </a:rPr>
            </a:br>
            <a:endParaRPr lang="en-US" sz="3600" dirty="0">
              <a:latin typeface="Times New Roman" pitchFamily="18" charset="0"/>
              <a:cs typeface="Times New Roman" pitchFamily="18" charset="0"/>
            </a:endParaRPr>
          </a:p>
        </p:txBody>
      </p:sp>
      <p:sp>
        <p:nvSpPr>
          <p:cNvPr id="4" name="TextBox 3"/>
          <p:cNvSpPr txBox="1"/>
          <p:nvPr/>
        </p:nvSpPr>
        <p:spPr>
          <a:xfrm>
            <a:off x="0" y="685800"/>
            <a:ext cx="9144000" cy="830997"/>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9.3 </a:t>
            </a:r>
            <a:r>
              <a:rPr lang="en-US" sz="2400" dirty="0" err="1">
                <a:solidFill>
                  <a:schemeClr val="bg1"/>
                </a:solidFill>
                <a:latin typeface="Times New Roman" pitchFamily="18" charset="0"/>
                <a:cs typeface="Times New Roman" pitchFamily="18" charset="0"/>
              </a:rPr>
              <a:t>Soluciones</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públicas</a:t>
            </a:r>
            <a:r>
              <a:rPr lang="en-US" sz="2400" dirty="0">
                <a:solidFill>
                  <a:schemeClr val="bg1"/>
                </a:solidFill>
                <a:latin typeface="Times New Roman" pitchFamily="18" charset="0"/>
                <a:cs typeface="Times New Roman" pitchFamily="18" charset="0"/>
              </a:rPr>
              <a:t> a las </a:t>
            </a:r>
            <a:r>
              <a:rPr lang="en-US" sz="2400" dirty="0" err="1">
                <a:solidFill>
                  <a:schemeClr val="bg1"/>
                </a:solidFill>
                <a:latin typeface="Times New Roman" pitchFamily="18" charset="0"/>
                <a:cs typeface="Times New Roman" pitchFamily="18" charset="0"/>
              </a:rPr>
              <a:t>externalidades</a:t>
            </a:r>
            <a:endParaRPr lang="en-US" sz="2400" dirty="0">
              <a:solidFill>
                <a:schemeClr val="bg1"/>
              </a:solidFill>
              <a:latin typeface="Times New Roman" pitchFamily="18" charset="0"/>
              <a:cs typeface="Times New Roman" pitchFamily="18" charset="0"/>
            </a:endParaRPr>
          </a:p>
          <a:p>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Impuestos</a:t>
            </a:r>
            <a:r>
              <a:rPr lang="en-US" sz="2400" dirty="0">
                <a:solidFill>
                  <a:schemeClr val="bg1"/>
                </a:solidFill>
                <a:latin typeface="Times New Roman" pitchFamily="18" charset="0"/>
                <a:cs typeface="Times New Roman" pitchFamily="18" charset="0"/>
              </a:rPr>
              <a:t> y </a:t>
            </a:r>
            <a:r>
              <a:rPr lang="en-US" sz="2400" dirty="0" err="1">
                <a:solidFill>
                  <a:schemeClr val="bg1"/>
                </a:solidFill>
                <a:latin typeface="Times New Roman" pitchFamily="18" charset="0"/>
                <a:cs typeface="Times New Roman" pitchFamily="18" charset="0"/>
              </a:rPr>
              <a:t>subsidios</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correctores</a:t>
            </a:r>
            <a:endParaRPr lang="en-US" sz="2400" dirty="0">
              <a:solidFill>
                <a:schemeClr val="bg1"/>
              </a:solidFill>
              <a:latin typeface="Times New Roman" pitchFamily="18" charset="0"/>
              <a:cs typeface="Times New Roman" pitchFamily="18" charset="0"/>
            </a:endParaRPr>
          </a:p>
        </p:txBody>
      </p:sp>
      <p:sp>
        <p:nvSpPr>
          <p:cNvPr id="7" name="TextBox 6"/>
          <p:cNvSpPr txBox="1"/>
          <p:nvPr/>
        </p:nvSpPr>
        <p:spPr>
          <a:xfrm>
            <a:off x="533400" y="2286000"/>
            <a:ext cx="8001000" cy="3416320"/>
          </a:xfrm>
          <a:prstGeom prst="rect">
            <a:avLst/>
          </a:prstGeom>
          <a:noFill/>
        </p:spPr>
        <p:txBody>
          <a:bodyPr wrap="square" rtlCol="0">
            <a:spAutoFit/>
          </a:bodyPr>
          <a:lstStyle/>
          <a:p>
            <a:r>
              <a:rPr lang="en-US" sz="3600" b="1" dirty="0" err="1" smtClean="0">
                <a:latin typeface="Times New Roman" pitchFamily="18" charset="0"/>
                <a:cs typeface="Times New Roman" pitchFamily="18" charset="0"/>
              </a:rPr>
              <a:t>Subsidio</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pigouviano</a:t>
            </a:r>
            <a:endParaRPr lang="en-US" sz="3600" b="1" dirty="0" smtClean="0">
              <a:latin typeface="Times New Roman" pitchFamily="18" charset="0"/>
              <a:cs typeface="Times New Roman" pitchFamily="18" charset="0"/>
            </a:endParaRPr>
          </a:p>
          <a:p>
            <a:endParaRPr lang="en-US" sz="3600" b="1" dirty="0" smtClean="0">
              <a:latin typeface="Times New Roman" pitchFamily="18" charset="0"/>
              <a:cs typeface="Times New Roman" pitchFamily="18" charset="0"/>
            </a:endParaRPr>
          </a:p>
          <a:p>
            <a:r>
              <a:rPr lang="en-US" sz="3600" b="1" dirty="0">
                <a:latin typeface="Times New Roman" pitchFamily="18" charset="0"/>
                <a:cs typeface="Times New Roman" pitchFamily="18" charset="0"/>
              </a:rPr>
              <a:t>	</a:t>
            </a:r>
            <a:r>
              <a:rPr lang="en-US" sz="3600" dirty="0" smtClean="0">
                <a:latin typeface="Times New Roman" pitchFamily="18" charset="0"/>
                <a:cs typeface="Times New Roman" pitchFamily="18" charset="0"/>
              </a:rPr>
              <a:t>El </a:t>
            </a:r>
            <a:r>
              <a:rPr lang="en-US" sz="3600" dirty="0" err="1" smtClean="0">
                <a:latin typeface="Times New Roman" pitchFamily="18" charset="0"/>
                <a:cs typeface="Times New Roman" pitchFamily="18" charset="0"/>
              </a:rPr>
              <a:t>subsidio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necesario</a:t>
            </a:r>
            <a:r>
              <a:rPr lang="en-US" sz="3600" dirty="0" smtClean="0">
                <a:latin typeface="Times New Roman" pitchFamily="18" charset="0"/>
                <a:cs typeface="Times New Roman" pitchFamily="18" charset="0"/>
              </a:rPr>
              <a:t> para que un 	</a:t>
            </a:r>
            <a:r>
              <a:rPr lang="en-US" sz="3600" dirty="0" err="1" smtClean="0">
                <a:latin typeface="Times New Roman" pitchFamily="18" charset="0"/>
                <a:cs typeface="Times New Roman" pitchFamily="18" charset="0"/>
              </a:rPr>
              <a:t>individuo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aumente</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consumo</a:t>
            </a:r>
            <a:r>
              <a:rPr lang="en-US" sz="3600" dirty="0" smtClean="0">
                <a:latin typeface="Times New Roman" pitchFamily="18" charset="0"/>
                <a:cs typeface="Times New Roman" pitchFamily="18" charset="0"/>
              </a:rPr>
              <a:t> hasta 	el </a:t>
            </a:r>
            <a:r>
              <a:rPr lang="en-US" sz="3600" dirty="0" err="1" smtClean="0">
                <a:latin typeface="Times New Roman" pitchFamily="18" charset="0"/>
                <a:cs typeface="Times New Roman" pitchFamily="18" charset="0"/>
              </a:rPr>
              <a:t>nivel</a:t>
            </a:r>
            <a:r>
              <a:rPr lang="en-US" sz="3600" dirty="0" smtClean="0">
                <a:latin typeface="Times New Roman" pitchFamily="18" charset="0"/>
                <a:cs typeface="Times New Roman" pitchFamily="18" charset="0"/>
              </a:rPr>
              <a:t> social </a:t>
            </a:r>
            <a:r>
              <a:rPr lang="es-ES" sz="3600" dirty="0" smtClean="0">
                <a:latin typeface="Times New Roman" pitchFamily="18" charset="0"/>
                <a:cs typeface="Times New Roman" pitchFamily="18" charset="0"/>
              </a:rPr>
              <a:t>óptimo.</a:t>
            </a:r>
            <a:endParaRPr lang="en-US" sz="3600" b="1" dirty="0">
              <a:latin typeface="Times New Roman" pitchFamily="18" charset="0"/>
              <a:cs typeface="Times New Roman" pitchFamily="18" charset="0"/>
            </a:endParaRPr>
          </a:p>
          <a:p>
            <a:r>
              <a:rPr lang="en-US" sz="3600" b="1" dirty="0" smtClean="0">
                <a:latin typeface="Times New Roman" pitchFamily="18" charset="0"/>
                <a:cs typeface="Times New Roman" pitchFamily="18" charset="0"/>
              </a:rPr>
              <a:t>	</a:t>
            </a:r>
            <a:endParaRPr lang="en-US"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4252871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85800"/>
            <a:ext cx="9144000" cy="461665"/>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9.4 </a:t>
            </a:r>
            <a:r>
              <a:rPr lang="en-US" sz="2400" dirty="0" err="1" smtClean="0">
                <a:solidFill>
                  <a:schemeClr val="bg1"/>
                </a:solidFill>
                <a:latin typeface="Times New Roman" pitchFamily="18" charset="0"/>
                <a:cs typeface="Times New Roman" pitchFamily="18" charset="0"/>
              </a:rPr>
              <a:t>Bienes</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públicos</a:t>
            </a:r>
            <a:endParaRPr lang="en-US" sz="2400" dirty="0">
              <a:solidFill>
                <a:schemeClr val="bg1"/>
              </a:solidFill>
              <a:latin typeface="Times New Roman" pitchFamily="18" charset="0"/>
              <a:cs typeface="Times New Roman" pitchFamily="18" charset="0"/>
            </a:endParaRPr>
          </a:p>
        </p:txBody>
      </p:sp>
      <p:sp>
        <p:nvSpPr>
          <p:cNvPr id="7" name="TextBox 6"/>
          <p:cNvSpPr txBox="1"/>
          <p:nvPr/>
        </p:nvSpPr>
        <p:spPr>
          <a:xfrm>
            <a:off x="304800" y="5029200"/>
            <a:ext cx="8534400" cy="1200329"/>
          </a:xfrm>
          <a:prstGeom prst="rect">
            <a:avLst/>
          </a:prstGeom>
          <a:noFill/>
        </p:spPr>
        <p:txBody>
          <a:bodyPr wrap="square" rtlCol="0">
            <a:spAutoFit/>
          </a:bodyPr>
          <a:lstStyle/>
          <a:p>
            <a:pPr algn="ctr"/>
            <a:r>
              <a:rPr lang="en-US" sz="3600" dirty="0" smtClean="0">
                <a:latin typeface="Times New Roman" pitchFamily="18" charset="0"/>
                <a:cs typeface="Times New Roman" pitchFamily="18" charset="0"/>
              </a:rPr>
              <a:t>Hasta </a:t>
            </a:r>
            <a:r>
              <a:rPr lang="en-US" sz="3600" dirty="0" err="1" smtClean="0">
                <a:latin typeface="Times New Roman" pitchFamily="18" charset="0"/>
                <a:cs typeface="Times New Roman" pitchFamily="18" charset="0"/>
              </a:rPr>
              <a:t>aqu</a:t>
            </a:r>
            <a:r>
              <a:rPr lang="es-ES" sz="3600" dirty="0" smtClean="0">
                <a:latin typeface="Times New Roman" pitchFamily="18" charset="0"/>
                <a:cs typeface="Times New Roman" pitchFamily="18" charset="0"/>
              </a:rPr>
              <a:t>í sólo hemos hablado de </a:t>
            </a:r>
          </a:p>
          <a:p>
            <a:pPr algn="ctr"/>
            <a:r>
              <a:rPr lang="es-ES" sz="3600" dirty="0" smtClean="0">
                <a:latin typeface="Times New Roman" pitchFamily="18" charset="0"/>
                <a:cs typeface="Times New Roman" pitchFamily="18" charset="0"/>
              </a:rPr>
              <a:t>bienes privados</a:t>
            </a:r>
            <a:r>
              <a:rPr lang="en-US" sz="3600" b="1" dirty="0" smtClean="0">
                <a:latin typeface="Times New Roman" pitchFamily="18" charset="0"/>
                <a:cs typeface="Times New Roman" pitchFamily="18" charset="0"/>
              </a:rPr>
              <a:t>	</a:t>
            </a:r>
            <a:endParaRPr lang="en-US" sz="3600" b="1" dirty="0">
              <a:latin typeface="Times New Roman" pitchFamily="18" charset="0"/>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1634836"/>
            <a:ext cx="3276600" cy="3276600"/>
          </a:xfrm>
          <a:prstGeom prst="rect">
            <a:avLst/>
          </a:prstGeom>
          <a:ln>
            <a:solidFill>
              <a:srgbClr val="000000"/>
            </a:solidFill>
          </a:ln>
        </p:spPr>
      </p:pic>
    </p:spTree>
    <p:extLst>
      <p:ext uri="{BB962C8B-B14F-4D97-AF65-F5344CB8AC3E}">
        <p14:creationId xmlns:p14="http://schemas.microsoft.com/office/powerpoint/2010/main" val="37922054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85800"/>
            <a:ext cx="9144000" cy="461665"/>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9.4 </a:t>
            </a:r>
            <a:r>
              <a:rPr lang="en-US" sz="2400" dirty="0" err="1">
                <a:solidFill>
                  <a:schemeClr val="bg1"/>
                </a:solidFill>
                <a:latin typeface="Times New Roman" pitchFamily="18" charset="0"/>
                <a:cs typeface="Times New Roman" pitchFamily="18" charset="0"/>
              </a:rPr>
              <a:t>Bienes</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públicos</a:t>
            </a:r>
            <a:endParaRPr lang="en-US" sz="2400" dirty="0">
              <a:solidFill>
                <a:schemeClr val="bg1"/>
              </a:solidFill>
              <a:latin typeface="Times New Roman" pitchFamily="18" charset="0"/>
              <a:cs typeface="Times New Roman" pitchFamily="18" charset="0"/>
            </a:endParaRPr>
          </a:p>
        </p:txBody>
      </p:sp>
      <p:sp>
        <p:nvSpPr>
          <p:cNvPr id="7" name="TextBox 6"/>
          <p:cNvSpPr txBox="1"/>
          <p:nvPr/>
        </p:nvSpPr>
        <p:spPr>
          <a:xfrm>
            <a:off x="304800" y="5562600"/>
            <a:ext cx="8534400" cy="1200329"/>
          </a:xfrm>
          <a:prstGeom prst="rect">
            <a:avLst/>
          </a:prstGeom>
          <a:noFill/>
        </p:spPr>
        <p:txBody>
          <a:bodyPr wrap="square" rtlCol="0">
            <a:spAutoFit/>
          </a:bodyPr>
          <a:lstStyle/>
          <a:p>
            <a:pPr algn="ctr"/>
            <a:r>
              <a:rPr lang="en-US" sz="3600" dirty="0" smtClean="0">
                <a:latin typeface="Times New Roman" pitchFamily="18" charset="0"/>
                <a:cs typeface="Times New Roman" pitchFamily="18" charset="0"/>
              </a:rPr>
              <a:t>¿C</a:t>
            </a:r>
            <a:r>
              <a:rPr lang="es-ES" sz="3600" dirty="0" err="1" smtClean="0">
                <a:latin typeface="Times New Roman" pitchFamily="18" charset="0"/>
                <a:cs typeface="Times New Roman" pitchFamily="18" charset="0"/>
              </a:rPr>
              <a:t>uánta</a:t>
            </a:r>
            <a:r>
              <a:rPr lang="es-ES" sz="3600" dirty="0" smtClean="0">
                <a:latin typeface="Times New Roman" pitchFamily="18" charset="0"/>
                <a:cs typeface="Times New Roman" pitchFamily="18" charset="0"/>
              </a:rPr>
              <a:t> gente puede comer de </a:t>
            </a:r>
          </a:p>
          <a:p>
            <a:pPr algn="ctr"/>
            <a:r>
              <a:rPr lang="es-ES" sz="3600" dirty="0" smtClean="0">
                <a:latin typeface="Times New Roman" pitchFamily="18" charset="0"/>
                <a:cs typeface="Times New Roman" pitchFamily="18" charset="0"/>
              </a:rPr>
              <a:t>esta manzana</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9327" y="1676400"/>
            <a:ext cx="2911096" cy="3886200"/>
          </a:xfrm>
          <a:prstGeom prst="rect">
            <a:avLst/>
          </a:prstGeom>
          <a:ln>
            <a:solidFill>
              <a:srgbClr val="000000"/>
            </a:solidFill>
          </a:ln>
        </p:spPr>
      </p:pic>
    </p:spTree>
    <p:extLst>
      <p:ext uri="{BB962C8B-B14F-4D97-AF65-F5344CB8AC3E}">
        <p14:creationId xmlns:p14="http://schemas.microsoft.com/office/powerpoint/2010/main" val="28554077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85800"/>
            <a:ext cx="9144000" cy="461665"/>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9.4 </a:t>
            </a:r>
            <a:r>
              <a:rPr lang="en-US" sz="2400" dirty="0" err="1">
                <a:solidFill>
                  <a:schemeClr val="bg1"/>
                </a:solidFill>
                <a:latin typeface="Times New Roman" pitchFamily="18" charset="0"/>
                <a:cs typeface="Times New Roman" pitchFamily="18" charset="0"/>
              </a:rPr>
              <a:t>Bienes</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públicos</a:t>
            </a:r>
            <a:endParaRPr lang="en-US" sz="2400" dirty="0">
              <a:solidFill>
                <a:schemeClr val="bg1"/>
              </a:solidFill>
              <a:latin typeface="Times New Roman" pitchFamily="18" charset="0"/>
              <a:cs typeface="Times New Roman" pitchFamily="18" charset="0"/>
            </a:endParaRPr>
          </a:p>
        </p:txBody>
      </p:sp>
      <p:sp>
        <p:nvSpPr>
          <p:cNvPr id="7" name="TextBox 6"/>
          <p:cNvSpPr txBox="1"/>
          <p:nvPr/>
        </p:nvSpPr>
        <p:spPr>
          <a:xfrm>
            <a:off x="304800" y="1219200"/>
            <a:ext cx="8534400" cy="3970318"/>
          </a:xfrm>
          <a:prstGeom prst="rect">
            <a:avLst/>
          </a:prstGeom>
          <a:noFill/>
        </p:spPr>
        <p:txBody>
          <a:bodyPr wrap="square" rtlCol="0">
            <a:spAutoFit/>
          </a:bodyPr>
          <a:lstStyle/>
          <a:p>
            <a:r>
              <a:rPr lang="en-US" sz="3600" b="1" dirty="0" err="1" smtClean="0">
                <a:latin typeface="Times New Roman" pitchFamily="18" charset="0"/>
                <a:cs typeface="Times New Roman" pitchFamily="18" charset="0"/>
              </a:rPr>
              <a:t>Bienes</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rivales</a:t>
            </a:r>
            <a:endParaRPr lang="en-US" sz="3600" b="1" dirty="0">
              <a:latin typeface="Times New Roman" pitchFamily="18" charset="0"/>
              <a:cs typeface="Times New Roman" pitchFamily="18" charset="0"/>
            </a:endParaRPr>
          </a:p>
          <a:p>
            <a:r>
              <a:rPr lang="en-US" sz="3600" b="1"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Bienes</a:t>
            </a:r>
            <a:r>
              <a:rPr lang="en-US" sz="3600" dirty="0" smtClean="0">
                <a:latin typeface="Times New Roman" pitchFamily="18" charset="0"/>
                <a:cs typeface="Times New Roman" pitchFamily="18" charset="0"/>
              </a:rPr>
              <a:t> que s</a:t>
            </a:r>
            <a:r>
              <a:rPr lang="es-ES" sz="3600" dirty="0" err="1" smtClean="0">
                <a:latin typeface="Times New Roman" pitchFamily="18" charset="0"/>
                <a:cs typeface="Times New Roman" pitchFamily="18" charset="0"/>
              </a:rPr>
              <a:t>ólo</a:t>
            </a:r>
            <a:r>
              <a:rPr lang="es-ES" sz="3600" dirty="0" smtClean="0">
                <a:latin typeface="Times New Roman" pitchFamily="18" charset="0"/>
                <a:cs typeface="Times New Roman" pitchFamily="18" charset="0"/>
              </a:rPr>
              <a:t> </a:t>
            </a:r>
            <a:r>
              <a:rPr lang="es-ES" sz="3600" dirty="0" smtClean="0">
                <a:latin typeface="Times New Roman" pitchFamily="18" charset="0"/>
                <a:cs typeface="Times New Roman" pitchFamily="18" charset="0"/>
              </a:rPr>
              <a:t>pueden ser consumidos 	por </a:t>
            </a:r>
            <a:r>
              <a:rPr lang="es-ES" sz="3600" dirty="0" smtClean="0">
                <a:latin typeface="Times New Roman" pitchFamily="18" charset="0"/>
                <a:cs typeface="Times New Roman" pitchFamily="18" charset="0"/>
              </a:rPr>
              <a:t>una </a:t>
            </a:r>
            <a:r>
              <a:rPr lang="es-ES" sz="3600" dirty="0" smtClean="0">
                <a:latin typeface="Times New Roman" pitchFamily="18" charset="0"/>
                <a:cs typeface="Times New Roman" pitchFamily="18" charset="0"/>
              </a:rPr>
              <a:t>persona </a:t>
            </a:r>
            <a:r>
              <a:rPr lang="es-ES" sz="3600" dirty="0" smtClean="0">
                <a:latin typeface="Times New Roman" pitchFamily="18" charset="0"/>
                <a:cs typeface="Times New Roman" pitchFamily="18" charset="0"/>
              </a:rPr>
              <a:t>a la </a:t>
            </a:r>
            <a:r>
              <a:rPr lang="es-ES" sz="3600" dirty="0" smtClean="0">
                <a:latin typeface="Times New Roman" pitchFamily="18" charset="0"/>
                <a:cs typeface="Times New Roman" pitchFamily="18" charset="0"/>
              </a:rPr>
              <a:t>vez.</a:t>
            </a:r>
            <a:endParaRPr lang="en-US" sz="3600" dirty="0" smtClean="0">
              <a:latin typeface="Times New Roman" pitchFamily="18" charset="0"/>
              <a:cs typeface="Times New Roman" pitchFamily="18" charset="0"/>
            </a:endParaRPr>
          </a:p>
          <a:p>
            <a:endParaRPr lang="en-US" sz="3600" b="1" dirty="0">
              <a:latin typeface="Times New Roman" pitchFamily="18" charset="0"/>
              <a:cs typeface="Times New Roman" pitchFamily="18" charset="0"/>
            </a:endParaRPr>
          </a:p>
          <a:p>
            <a:r>
              <a:rPr lang="en-US" sz="3600" b="1" dirty="0" err="1" smtClean="0">
                <a:latin typeface="Times New Roman" pitchFamily="18" charset="0"/>
                <a:cs typeface="Times New Roman" pitchFamily="18" charset="0"/>
              </a:rPr>
              <a:t>Bienes</a:t>
            </a:r>
            <a:r>
              <a:rPr lang="en-US" sz="3600" b="1" dirty="0" smtClean="0">
                <a:latin typeface="Times New Roman" pitchFamily="18" charset="0"/>
                <a:cs typeface="Times New Roman" pitchFamily="18" charset="0"/>
              </a:rPr>
              <a:t> no </a:t>
            </a:r>
            <a:r>
              <a:rPr lang="en-US" sz="3600" b="1" dirty="0" err="1" smtClean="0">
                <a:latin typeface="Times New Roman" pitchFamily="18" charset="0"/>
                <a:cs typeface="Times New Roman" pitchFamily="18" charset="0"/>
              </a:rPr>
              <a:t>rivales</a:t>
            </a:r>
            <a:endParaRPr lang="en-US" sz="3600" b="1" dirty="0">
              <a:latin typeface="Times New Roman" pitchFamily="18" charset="0"/>
              <a:cs typeface="Times New Roman" pitchFamily="18" charset="0"/>
            </a:endParaRPr>
          </a:p>
          <a:p>
            <a:r>
              <a:rPr lang="en-US" sz="3600" b="1"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Bienes</a:t>
            </a:r>
            <a:r>
              <a:rPr lang="en-US" sz="3600"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que </a:t>
            </a:r>
            <a:r>
              <a:rPr lang="en-US" sz="3600" dirty="0" err="1" smtClean="0">
                <a:latin typeface="Times New Roman" pitchFamily="18" charset="0"/>
                <a:cs typeface="Times New Roman" pitchFamily="18" charset="0"/>
              </a:rPr>
              <a:t>pueden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ser</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consumidos</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por</a:t>
            </a:r>
            <a:r>
              <a:rPr lang="en-US" sz="3600" dirty="0" smtClean="0">
                <a:latin typeface="Times New Roman" pitchFamily="18" charset="0"/>
                <a:cs typeface="Times New Roman" pitchFamily="18" charset="0"/>
              </a:rPr>
              <a:t> </a:t>
            </a:r>
            <a:r>
              <a:rPr lang="en-US" sz="3600" dirty="0">
                <a:latin typeface="Times New Roman" pitchFamily="18" charset="0"/>
                <a:cs typeface="Times New Roman" pitchFamily="18" charset="0"/>
              </a:rPr>
              <a:t>	</a:t>
            </a:r>
            <a:r>
              <a:rPr lang="en-US" sz="3600" dirty="0" smtClean="0">
                <a:latin typeface="Times New Roman" pitchFamily="18" charset="0"/>
                <a:cs typeface="Times New Roman" pitchFamily="18" charset="0"/>
              </a:rPr>
              <a:t>m</a:t>
            </a:r>
            <a:r>
              <a:rPr lang="es-ES" sz="3600" dirty="0" err="1" smtClean="0">
                <a:latin typeface="Times New Roman" pitchFamily="18" charset="0"/>
                <a:cs typeface="Times New Roman" pitchFamily="18" charset="0"/>
              </a:rPr>
              <a:t>ás</a:t>
            </a:r>
            <a:r>
              <a:rPr lang="es-ES" sz="3600" dirty="0" smtClean="0">
                <a:latin typeface="Times New Roman" pitchFamily="18" charset="0"/>
                <a:cs typeface="Times New Roman" pitchFamily="18" charset="0"/>
              </a:rPr>
              <a:t> de una persona </a:t>
            </a:r>
            <a:r>
              <a:rPr lang="es-ES" sz="3600" dirty="0" smtClean="0">
                <a:latin typeface="Times New Roman" pitchFamily="18" charset="0"/>
                <a:cs typeface="Times New Roman" pitchFamily="18" charset="0"/>
              </a:rPr>
              <a:t>a </a:t>
            </a:r>
            <a:r>
              <a:rPr lang="es-ES" sz="3600" dirty="0" smtClean="0">
                <a:latin typeface="Times New Roman" pitchFamily="18" charset="0"/>
                <a:cs typeface="Times New Roman" pitchFamily="18" charset="0"/>
              </a:rPr>
              <a:t>la </a:t>
            </a:r>
            <a:r>
              <a:rPr lang="es-ES" sz="3600" dirty="0" smtClean="0">
                <a:latin typeface="Times New Roman" pitchFamily="18" charset="0"/>
                <a:cs typeface="Times New Roman" pitchFamily="18" charset="0"/>
              </a:rPr>
              <a:t>vez.</a:t>
            </a:r>
            <a:endParaRPr lang="en-US"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31866296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85800"/>
            <a:ext cx="9144000" cy="461665"/>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9.4 </a:t>
            </a:r>
            <a:r>
              <a:rPr lang="en-US" sz="2400" dirty="0" err="1">
                <a:solidFill>
                  <a:schemeClr val="bg1"/>
                </a:solidFill>
                <a:latin typeface="Times New Roman" pitchFamily="18" charset="0"/>
                <a:cs typeface="Times New Roman" pitchFamily="18" charset="0"/>
              </a:rPr>
              <a:t>Bienes</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públicos</a:t>
            </a:r>
            <a:endParaRPr lang="en-US" sz="2400" dirty="0">
              <a:solidFill>
                <a:schemeClr val="bg1"/>
              </a:solidFill>
              <a:latin typeface="Times New Roman" pitchFamily="18" charset="0"/>
              <a:cs typeface="Times New Roman" pitchFamily="18" charset="0"/>
            </a:endParaRPr>
          </a:p>
        </p:txBody>
      </p:sp>
      <p:sp>
        <p:nvSpPr>
          <p:cNvPr id="7" name="TextBox 6"/>
          <p:cNvSpPr txBox="1"/>
          <p:nvPr/>
        </p:nvSpPr>
        <p:spPr>
          <a:xfrm>
            <a:off x="304800" y="5410200"/>
            <a:ext cx="8534400" cy="1200329"/>
          </a:xfrm>
          <a:prstGeom prst="rect">
            <a:avLst/>
          </a:prstGeom>
          <a:noFill/>
        </p:spPr>
        <p:txBody>
          <a:bodyPr wrap="square" rtlCol="0">
            <a:spAutoFit/>
          </a:bodyPr>
          <a:lstStyle/>
          <a:p>
            <a:pPr algn="ctr"/>
            <a:r>
              <a:rPr lang="en-US" sz="3600" dirty="0" smtClean="0">
                <a:latin typeface="Times New Roman" pitchFamily="18" charset="0"/>
                <a:cs typeface="Times New Roman" pitchFamily="18" charset="0"/>
              </a:rPr>
              <a:t>¿</a:t>
            </a:r>
            <a:r>
              <a:rPr lang="en-US" sz="3600" dirty="0" err="1" smtClean="0">
                <a:latin typeface="Times New Roman" pitchFamily="18" charset="0"/>
                <a:cs typeface="Times New Roman" pitchFamily="18" charset="0"/>
              </a:rPr>
              <a:t>Puedes</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comerte</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esta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manzana</a:t>
            </a:r>
            <a:r>
              <a:rPr lang="en-US" sz="3600" dirty="0" smtClean="0">
                <a:latin typeface="Times New Roman" pitchFamily="18" charset="0"/>
                <a:cs typeface="Times New Roman" pitchFamily="18" charset="0"/>
              </a:rPr>
              <a:t> </a:t>
            </a:r>
          </a:p>
          <a:p>
            <a:pPr algn="ctr"/>
            <a:r>
              <a:rPr lang="en-US" sz="3600" dirty="0" smtClean="0">
                <a:latin typeface="Times New Roman" pitchFamily="18" charset="0"/>
                <a:cs typeface="Times New Roman" pitchFamily="18" charset="0"/>
              </a:rPr>
              <a:t>sin </a:t>
            </a:r>
            <a:r>
              <a:rPr lang="en-US" sz="3600" dirty="0" err="1" smtClean="0">
                <a:latin typeface="Times New Roman" pitchFamily="18" charset="0"/>
                <a:cs typeface="Times New Roman" pitchFamily="18" charset="0"/>
              </a:rPr>
              <a:t>pagar</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por</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ella</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600" y="1371600"/>
            <a:ext cx="2911096" cy="3886200"/>
          </a:xfrm>
          <a:prstGeom prst="rect">
            <a:avLst/>
          </a:prstGeom>
          <a:ln>
            <a:solidFill>
              <a:srgbClr val="000000"/>
            </a:solidFill>
          </a:ln>
        </p:spPr>
      </p:pic>
    </p:spTree>
    <p:extLst>
      <p:ext uri="{BB962C8B-B14F-4D97-AF65-F5344CB8AC3E}">
        <p14:creationId xmlns:p14="http://schemas.microsoft.com/office/powerpoint/2010/main" val="30004517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85800"/>
            <a:ext cx="9144000" cy="461665"/>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9.4 </a:t>
            </a:r>
            <a:r>
              <a:rPr lang="en-US" sz="2400" dirty="0" err="1">
                <a:solidFill>
                  <a:schemeClr val="bg1"/>
                </a:solidFill>
                <a:latin typeface="Times New Roman" pitchFamily="18" charset="0"/>
                <a:cs typeface="Times New Roman" pitchFamily="18" charset="0"/>
              </a:rPr>
              <a:t>Bienes</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públicos</a:t>
            </a:r>
            <a:endParaRPr lang="en-US" sz="2400" dirty="0">
              <a:solidFill>
                <a:schemeClr val="bg1"/>
              </a:solidFill>
              <a:latin typeface="Times New Roman" pitchFamily="18" charset="0"/>
              <a:cs typeface="Times New Roman" pitchFamily="18" charset="0"/>
            </a:endParaRPr>
          </a:p>
        </p:txBody>
      </p:sp>
      <p:sp>
        <p:nvSpPr>
          <p:cNvPr id="7" name="TextBox 6"/>
          <p:cNvSpPr txBox="1"/>
          <p:nvPr/>
        </p:nvSpPr>
        <p:spPr>
          <a:xfrm>
            <a:off x="304800" y="1295400"/>
            <a:ext cx="8534400" cy="3970318"/>
          </a:xfrm>
          <a:prstGeom prst="rect">
            <a:avLst/>
          </a:prstGeom>
          <a:noFill/>
        </p:spPr>
        <p:txBody>
          <a:bodyPr wrap="square" rtlCol="0">
            <a:spAutoFit/>
          </a:bodyPr>
          <a:lstStyle/>
          <a:p>
            <a:r>
              <a:rPr lang="en-US" sz="3600" b="1" dirty="0" err="1" smtClean="0">
                <a:latin typeface="Times New Roman" pitchFamily="18" charset="0"/>
                <a:cs typeface="Times New Roman" pitchFamily="18" charset="0"/>
              </a:rPr>
              <a:t>Bienes</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excluibles</a:t>
            </a:r>
            <a:endParaRPr lang="en-US" sz="3600" b="1" dirty="0">
              <a:latin typeface="Times New Roman" pitchFamily="18" charset="0"/>
              <a:cs typeface="Times New Roman" pitchFamily="18" charset="0"/>
            </a:endParaRPr>
          </a:p>
          <a:p>
            <a:r>
              <a:rPr lang="en-US" sz="3600" b="1"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Para </a:t>
            </a:r>
            <a:r>
              <a:rPr lang="en-US" sz="3600" dirty="0" err="1" smtClean="0">
                <a:latin typeface="Times New Roman" pitchFamily="18" charset="0"/>
                <a:cs typeface="Times New Roman" pitchFamily="18" charset="0"/>
              </a:rPr>
              <a:t>consumirlos</a:t>
            </a:r>
            <a:r>
              <a:rPr lang="en-US" sz="3600" dirty="0" smtClean="0">
                <a:latin typeface="Times New Roman" pitchFamily="18" charset="0"/>
                <a:cs typeface="Times New Roman" pitchFamily="18" charset="0"/>
              </a:rPr>
              <a:t> hay que </a:t>
            </a:r>
          </a:p>
          <a:p>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pagar</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por</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ellos</a:t>
            </a:r>
            <a:r>
              <a:rPr lang="en-US" sz="3600" dirty="0" smtClean="0">
                <a:latin typeface="Times New Roman" pitchFamily="18" charset="0"/>
                <a:cs typeface="Times New Roman" pitchFamily="18" charset="0"/>
              </a:rPr>
              <a:t>.</a:t>
            </a:r>
            <a:endParaRPr lang="en-US" sz="3600" dirty="0" smtClean="0">
              <a:latin typeface="Times New Roman" pitchFamily="18" charset="0"/>
              <a:cs typeface="Times New Roman" pitchFamily="18" charset="0"/>
            </a:endParaRPr>
          </a:p>
          <a:p>
            <a:endParaRPr lang="en-US" sz="3600" b="1" dirty="0">
              <a:latin typeface="Times New Roman" pitchFamily="18" charset="0"/>
              <a:cs typeface="Times New Roman" pitchFamily="18" charset="0"/>
            </a:endParaRPr>
          </a:p>
          <a:p>
            <a:r>
              <a:rPr lang="en-US" sz="3600" b="1" dirty="0" err="1" smtClean="0">
                <a:latin typeface="Times New Roman" pitchFamily="18" charset="0"/>
                <a:cs typeface="Times New Roman" pitchFamily="18" charset="0"/>
              </a:rPr>
              <a:t>Bienes</a:t>
            </a:r>
            <a:r>
              <a:rPr lang="en-US" sz="3600" b="1" dirty="0" smtClean="0">
                <a:latin typeface="Times New Roman" pitchFamily="18" charset="0"/>
                <a:cs typeface="Times New Roman" pitchFamily="18" charset="0"/>
              </a:rPr>
              <a:t> no </a:t>
            </a:r>
            <a:r>
              <a:rPr lang="en-US" sz="3600" b="1" dirty="0" err="1" smtClean="0">
                <a:latin typeface="Times New Roman" pitchFamily="18" charset="0"/>
                <a:cs typeface="Times New Roman" pitchFamily="18" charset="0"/>
              </a:rPr>
              <a:t>excluibles</a:t>
            </a:r>
            <a:endParaRPr lang="en-US" sz="3600" b="1" dirty="0">
              <a:latin typeface="Times New Roman" pitchFamily="18" charset="0"/>
              <a:cs typeface="Times New Roman" pitchFamily="18" charset="0"/>
            </a:endParaRPr>
          </a:p>
          <a:p>
            <a:r>
              <a:rPr lang="en-US" sz="3600" b="1"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Se </a:t>
            </a:r>
            <a:r>
              <a:rPr lang="en-US" sz="3600" dirty="0" err="1" smtClean="0">
                <a:latin typeface="Times New Roman" pitchFamily="18" charset="0"/>
                <a:cs typeface="Times New Roman" pitchFamily="18" charset="0"/>
              </a:rPr>
              <a:t>pueden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consumir</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incluso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si</a:t>
            </a:r>
            <a:r>
              <a:rPr lang="en-US" sz="3600" dirty="0" smtClean="0">
                <a:latin typeface="Times New Roman" pitchFamily="18" charset="0"/>
                <a:cs typeface="Times New Roman" pitchFamily="18" charset="0"/>
              </a:rPr>
              <a:t> no se 	</a:t>
            </a:r>
            <a:r>
              <a:rPr lang="en-US" sz="3600" dirty="0" err="1" smtClean="0">
                <a:latin typeface="Times New Roman" pitchFamily="18" charset="0"/>
                <a:cs typeface="Times New Roman" pitchFamily="18" charset="0"/>
              </a:rPr>
              <a:t>paga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por</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ellos</a:t>
            </a:r>
            <a:r>
              <a:rPr lang="en-US" sz="3600" dirty="0" smtClean="0">
                <a:latin typeface="Times New Roman" pitchFamily="18" charset="0"/>
                <a:cs typeface="Times New Roman" pitchFamily="18" charset="0"/>
              </a:rPr>
              <a:t>.</a:t>
            </a:r>
            <a:endParaRPr lang="en-US"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11022266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85800"/>
            <a:ext cx="9144000" cy="461665"/>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9.4 </a:t>
            </a:r>
            <a:r>
              <a:rPr lang="en-US" sz="2400" dirty="0" err="1">
                <a:solidFill>
                  <a:schemeClr val="bg1"/>
                </a:solidFill>
                <a:latin typeface="Times New Roman" pitchFamily="18" charset="0"/>
                <a:cs typeface="Times New Roman" pitchFamily="18" charset="0"/>
              </a:rPr>
              <a:t>Bienes</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públicos</a:t>
            </a:r>
            <a:endParaRPr lang="en-US" sz="2400" dirty="0">
              <a:solidFill>
                <a:schemeClr val="bg1"/>
              </a:solidFill>
              <a:latin typeface="Times New Roman" pitchFamily="18" charset="0"/>
              <a:cs typeface="Times New Roman"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238" y="1905000"/>
            <a:ext cx="8157476" cy="3048000"/>
          </a:xfrm>
          <a:prstGeom prst="rect">
            <a:avLst/>
          </a:prstGeom>
          <a:ln>
            <a:solidFill>
              <a:srgbClr val="000000"/>
            </a:solidFill>
          </a:ln>
        </p:spPr>
      </p:pic>
      <p:sp>
        <p:nvSpPr>
          <p:cNvPr id="6" name="TextBox 5"/>
          <p:cNvSpPr txBox="1"/>
          <p:nvPr/>
        </p:nvSpPr>
        <p:spPr>
          <a:xfrm>
            <a:off x="559238" y="5514151"/>
            <a:ext cx="7924800" cy="338554"/>
          </a:xfrm>
          <a:prstGeom prst="rect">
            <a:avLst/>
          </a:prstGeom>
          <a:noFill/>
        </p:spPr>
        <p:txBody>
          <a:bodyPr wrap="square" rtlCol="0">
            <a:spAutoFit/>
          </a:bodyPr>
          <a:lstStyle/>
          <a:p>
            <a:pPr algn="ctr"/>
            <a:r>
              <a:rPr lang="en-US" sz="1600" dirty="0" err="1" smtClean="0">
                <a:solidFill>
                  <a:srgbClr val="0D73C0"/>
                </a:solidFill>
                <a:latin typeface=""/>
              </a:rPr>
              <a:t>Figura</a:t>
            </a:r>
            <a:r>
              <a:rPr lang="en-US" sz="1600" dirty="0" smtClean="0">
                <a:solidFill>
                  <a:srgbClr val="0D73C0"/>
                </a:solidFill>
                <a:latin typeface=""/>
              </a:rPr>
              <a:t> </a:t>
            </a:r>
            <a:r>
              <a:rPr lang="en-US" sz="1600" dirty="0">
                <a:solidFill>
                  <a:srgbClr val="0D73C0"/>
                </a:solidFill>
                <a:latin typeface=""/>
              </a:rPr>
              <a:t>9.8 </a:t>
            </a:r>
            <a:r>
              <a:rPr lang="en-US" sz="1600" dirty="0" err="1" smtClean="0">
                <a:solidFill>
                  <a:srgbClr val="000000"/>
                </a:solidFill>
                <a:latin typeface=""/>
              </a:rPr>
              <a:t>Cuatro</a:t>
            </a:r>
            <a:r>
              <a:rPr lang="en-US" sz="1600" dirty="0" smtClean="0">
                <a:solidFill>
                  <a:srgbClr val="000000"/>
                </a:solidFill>
                <a:latin typeface=""/>
              </a:rPr>
              <a:t> </a:t>
            </a:r>
            <a:r>
              <a:rPr lang="en-US" sz="1600" dirty="0" err="1" smtClean="0">
                <a:solidFill>
                  <a:srgbClr val="000000"/>
                </a:solidFill>
                <a:latin typeface=""/>
              </a:rPr>
              <a:t>tipos</a:t>
            </a:r>
            <a:r>
              <a:rPr lang="en-US" sz="1600" dirty="0" smtClean="0">
                <a:solidFill>
                  <a:srgbClr val="000000"/>
                </a:solidFill>
                <a:latin typeface=""/>
              </a:rPr>
              <a:t> de </a:t>
            </a:r>
            <a:r>
              <a:rPr lang="en-US" sz="1600" dirty="0" err="1" smtClean="0">
                <a:solidFill>
                  <a:srgbClr val="000000"/>
                </a:solidFill>
                <a:latin typeface=""/>
              </a:rPr>
              <a:t>bienes</a:t>
            </a:r>
            <a:endParaRPr lang="en-US" sz="1600" dirty="0"/>
          </a:p>
        </p:txBody>
      </p:sp>
    </p:spTree>
    <p:extLst>
      <p:ext uri="{BB962C8B-B14F-4D97-AF65-F5344CB8AC3E}">
        <p14:creationId xmlns:p14="http://schemas.microsoft.com/office/powerpoint/2010/main" val="34158361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85800"/>
            <a:ext cx="9144000" cy="461665"/>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9.4 </a:t>
            </a:r>
            <a:r>
              <a:rPr lang="en-US" sz="2400" dirty="0" err="1">
                <a:solidFill>
                  <a:schemeClr val="bg1"/>
                </a:solidFill>
                <a:latin typeface="Times New Roman" pitchFamily="18" charset="0"/>
                <a:cs typeface="Times New Roman" pitchFamily="18" charset="0"/>
              </a:rPr>
              <a:t>Bienes</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públicos</a:t>
            </a:r>
            <a:endParaRPr lang="en-US" sz="2400" dirty="0">
              <a:solidFill>
                <a:schemeClr val="bg1"/>
              </a:solidFill>
              <a:latin typeface="Times New Roman"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2895600"/>
            <a:ext cx="4684014" cy="3124200"/>
          </a:xfrm>
          <a:prstGeom prst="rect">
            <a:avLst/>
          </a:prstGeom>
          <a:ln>
            <a:solidFill>
              <a:srgbClr val="000000"/>
            </a:solidFill>
          </a:ln>
        </p:spPr>
      </p:pic>
      <p:sp>
        <p:nvSpPr>
          <p:cNvPr id="6" name="TextBox 5"/>
          <p:cNvSpPr txBox="1"/>
          <p:nvPr/>
        </p:nvSpPr>
        <p:spPr>
          <a:xfrm>
            <a:off x="685800" y="1524000"/>
            <a:ext cx="8001000" cy="1200329"/>
          </a:xfrm>
          <a:prstGeom prst="rect">
            <a:avLst/>
          </a:prstGeom>
          <a:noFill/>
        </p:spPr>
        <p:txBody>
          <a:bodyPr wrap="square" rtlCol="0">
            <a:spAutoFit/>
          </a:bodyPr>
          <a:lstStyle/>
          <a:p>
            <a:r>
              <a:rPr lang="en-US" sz="3600" dirty="0" smtClean="0">
                <a:latin typeface="Times New Roman" pitchFamily="18" charset="0"/>
                <a:cs typeface="Times New Roman" pitchFamily="18" charset="0"/>
              </a:rPr>
              <a:t>	¿Cu</a:t>
            </a:r>
            <a:r>
              <a:rPr lang="es-ES" sz="3600" dirty="0" err="1" smtClean="0">
                <a:latin typeface="Times New Roman" pitchFamily="18" charset="0"/>
                <a:cs typeface="Times New Roman" pitchFamily="18" charset="0"/>
              </a:rPr>
              <a:t>ánto</a:t>
            </a:r>
            <a:r>
              <a:rPr lang="es-ES" sz="3600" dirty="0" smtClean="0">
                <a:latin typeface="Times New Roman" pitchFamily="18" charset="0"/>
                <a:cs typeface="Times New Roman" pitchFamily="18" charset="0"/>
              </a:rPr>
              <a:t> estás </a:t>
            </a:r>
            <a:r>
              <a:rPr lang="es-ES" sz="3600" dirty="0" smtClean="0">
                <a:latin typeface="Times New Roman" pitchFamily="18" charset="0"/>
                <a:cs typeface="Times New Roman" pitchFamily="18" charset="0"/>
              </a:rPr>
              <a:t>dispuesto a </a:t>
            </a:r>
            <a:r>
              <a:rPr lang="es-ES" sz="3600" dirty="0" smtClean="0">
                <a:latin typeface="Times New Roman" pitchFamily="18" charset="0"/>
                <a:cs typeface="Times New Roman" pitchFamily="18" charset="0"/>
              </a:rPr>
              <a:t>pagar </a:t>
            </a:r>
          </a:p>
          <a:p>
            <a:r>
              <a:rPr lang="es-ES" sz="3600" dirty="0">
                <a:latin typeface="Times New Roman" pitchFamily="18" charset="0"/>
                <a:cs typeface="Times New Roman" pitchFamily="18" charset="0"/>
              </a:rPr>
              <a:t>	</a:t>
            </a:r>
            <a:r>
              <a:rPr lang="es-ES" sz="3600" dirty="0" smtClean="0">
                <a:latin typeface="Times New Roman" pitchFamily="18" charset="0"/>
                <a:cs typeface="Times New Roman" pitchFamily="18" charset="0"/>
              </a:rPr>
              <a:t>      por la defensa de tu país</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40460534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85800"/>
            <a:ext cx="9144000" cy="461665"/>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9.4 </a:t>
            </a:r>
            <a:r>
              <a:rPr lang="en-US" sz="2400" dirty="0" err="1">
                <a:solidFill>
                  <a:schemeClr val="bg1"/>
                </a:solidFill>
                <a:latin typeface="Times New Roman" pitchFamily="18" charset="0"/>
                <a:cs typeface="Times New Roman" pitchFamily="18" charset="0"/>
              </a:rPr>
              <a:t>Bienes</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públicos</a:t>
            </a:r>
            <a:endParaRPr lang="en-US" sz="2400" dirty="0">
              <a:solidFill>
                <a:schemeClr val="bg1"/>
              </a:solidFill>
              <a:latin typeface="Times New Roman" pitchFamily="18" charset="0"/>
              <a:cs typeface="Times New Roman" pitchFamily="18" charset="0"/>
            </a:endParaRPr>
          </a:p>
        </p:txBody>
      </p:sp>
      <p:sp>
        <p:nvSpPr>
          <p:cNvPr id="6" name="TextBox 5"/>
          <p:cNvSpPr txBox="1"/>
          <p:nvPr/>
        </p:nvSpPr>
        <p:spPr>
          <a:xfrm>
            <a:off x="457200" y="2895600"/>
            <a:ext cx="3505200" cy="1200329"/>
          </a:xfrm>
          <a:prstGeom prst="rect">
            <a:avLst/>
          </a:prstGeom>
          <a:noFill/>
        </p:spPr>
        <p:txBody>
          <a:bodyPr wrap="square" rtlCol="0">
            <a:spAutoFit/>
          </a:bodyPr>
          <a:lstStyle/>
          <a:p>
            <a:r>
              <a:rPr lang="en-US" sz="3600" dirty="0" smtClean="0">
                <a:latin typeface="Times New Roman" pitchFamily="18" charset="0"/>
                <a:cs typeface="Times New Roman" pitchFamily="18" charset="0"/>
              </a:rPr>
              <a:t>¿Qu</a:t>
            </a:r>
            <a:r>
              <a:rPr lang="es-ES" sz="3600" dirty="0" smtClean="0">
                <a:latin typeface="Times New Roman" pitchFamily="18" charset="0"/>
                <a:cs typeface="Times New Roman" pitchFamily="18" charset="0"/>
              </a:rPr>
              <a:t>é pasaría si no contribuyeras</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2209800"/>
            <a:ext cx="4360224" cy="3904615"/>
          </a:xfrm>
          <a:prstGeom prst="rect">
            <a:avLst/>
          </a:prstGeom>
          <a:ln>
            <a:solidFill>
              <a:srgbClr val="000000"/>
            </a:solidFill>
          </a:ln>
        </p:spPr>
      </p:pic>
      <p:sp>
        <p:nvSpPr>
          <p:cNvPr id="8" name="Line Callout 3 7"/>
          <p:cNvSpPr/>
          <p:nvPr/>
        </p:nvSpPr>
        <p:spPr>
          <a:xfrm>
            <a:off x="6294912" y="1313718"/>
            <a:ext cx="1905000" cy="1103807"/>
          </a:xfrm>
          <a:prstGeom prst="borderCallout3">
            <a:avLst>
              <a:gd name="adj1" fmla="val 18073"/>
              <a:gd name="adj2" fmla="val -1274"/>
              <a:gd name="adj3" fmla="val 20005"/>
              <a:gd name="adj4" fmla="val -17394"/>
              <a:gd name="adj5" fmla="val 100000"/>
              <a:gd name="adj6" fmla="val -16667"/>
              <a:gd name="adj7" fmla="val 196984"/>
              <a:gd name="adj8" fmla="val 351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atin typeface="Times New Roman" pitchFamily="18" charset="0"/>
                <a:cs typeface="Times New Roman" pitchFamily="18" charset="0"/>
              </a:rPr>
              <a:t>Bombardea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aqu</a:t>
            </a:r>
            <a:r>
              <a:rPr lang="es-ES" sz="2400" b="1" dirty="0" smtClean="0">
                <a:latin typeface="Times New Roman" pitchFamily="18" charset="0"/>
                <a:cs typeface="Times New Roman" pitchFamily="18" charset="0"/>
              </a:rPr>
              <a:t>í</a:t>
            </a:r>
          </a:p>
          <a:p>
            <a:pPr algn="ctr"/>
            <a:r>
              <a:rPr lang="en-US" sz="2400" b="1" dirty="0" smtClean="0">
                <a:latin typeface="Times New Roman" pitchFamily="18" charset="0"/>
                <a:cs typeface="Times New Roman" pitchFamily="18" charset="0"/>
              </a:rPr>
              <a:t> primero</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33997404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0"/>
            <a:ext cx="7772400" cy="4419600"/>
          </a:xfrm>
        </p:spPr>
        <p:txBody>
          <a:bodyPr>
            <a:normAutofit fontScale="90000"/>
          </a:bodyPr>
          <a:lstStyle/>
          <a:p>
            <a:pPr algn="l"/>
            <a:r>
              <a:rPr lang="en-US" sz="3600" dirty="0" smtClean="0">
                <a:solidFill>
                  <a:srgbClr val="000000"/>
                </a:solidFill>
                <a:latin typeface="Times New Roman" pitchFamily="18" charset="0"/>
                <a:cs typeface="Times New Roman" pitchFamily="18" charset="0"/>
              </a:rPr>
              <a:t>Ideas clave</a:t>
            </a:r>
            <a:br>
              <a:rPr lang="en-US" sz="3600" dirty="0" smtClean="0">
                <a:solidFill>
                  <a:srgbClr val="000000"/>
                </a:solidFill>
                <a:latin typeface="Times New Roman" pitchFamily="18" charset="0"/>
                <a:cs typeface="Times New Roman" pitchFamily="18" charset="0"/>
              </a:rPr>
            </a:br>
            <a:r>
              <a:rPr lang="en-US" sz="3600" dirty="0">
                <a:solidFill>
                  <a:srgbClr val="000000"/>
                </a:solidFill>
                <a:latin typeface="Times New Roman" pitchFamily="18" charset="0"/>
                <a:cs typeface="Times New Roman" pitchFamily="18" charset="0"/>
              </a:rPr>
              <a:t/>
            </a:r>
            <a:br>
              <a:rPr lang="en-US" sz="3600" dirty="0">
                <a:solidFill>
                  <a:srgbClr val="000000"/>
                </a:solidFill>
                <a:latin typeface="Times New Roman" pitchFamily="18" charset="0"/>
                <a:cs typeface="Times New Roman" pitchFamily="18" charset="0"/>
              </a:rPr>
            </a:br>
            <a:r>
              <a:rPr lang="en-US" sz="3600" dirty="0" smtClean="0">
                <a:solidFill>
                  <a:srgbClr val="000000"/>
                </a:solidFill>
                <a:effectLst/>
                <a:latin typeface="Times New Roman" pitchFamily="18" charset="0"/>
                <a:cs typeface="Times New Roman" pitchFamily="18" charset="0"/>
              </a:rPr>
              <a:t>3</a:t>
            </a:r>
            <a:r>
              <a:rPr lang="en-US" sz="3600" dirty="0">
                <a:solidFill>
                  <a:srgbClr val="000000"/>
                </a:solidFill>
                <a:effectLst/>
                <a:latin typeface="Times New Roman" pitchFamily="18" charset="0"/>
                <a:cs typeface="Times New Roman" pitchFamily="18" charset="0"/>
              </a:rPr>
              <a:t>. </a:t>
            </a:r>
            <a:r>
              <a:rPr lang="en-US" sz="3600" dirty="0" smtClean="0">
                <a:solidFill>
                  <a:srgbClr val="000000"/>
                </a:solidFill>
                <a:effectLst/>
                <a:latin typeface="Times New Roman" pitchFamily="18" charset="0"/>
                <a:cs typeface="Times New Roman" pitchFamily="18" charset="0"/>
              </a:rPr>
              <a:t>Una </a:t>
            </a:r>
            <a:r>
              <a:rPr lang="en-US" sz="3600" dirty="0" err="1" smtClean="0">
                <a:solidFill>
                  <a:srgbClr val="000000"/>
                </a:solidFill>
                <a:effectLst/>
                <a:latin typeface="Times New Roman" pitchFamily="18" charset="0"/>
                <a:cs typeface="Times New Roman" pitchFamily="18" charset="0"/>
              </a:rPr>
              <a:t>caracterísitca</a:t>
            </a:r>
            <a:r>
              <a:rPr lang="en-US" sz="3600" dirty="0" smtClean="0">
                <a:solidFill>
                  <a:srgbClr val="000000"/>
                </a:solidFill>
                <a:effectLst/>
                <a:latin typeface="Times New Roman" pitchFamily="18" charset="0"/>
                <a:cs typeface="Times New Roman" pitchFamily="18" charset="0"/>
              </a:rPr>
              <a:t> que </a:t>
            </a:r>
            <a:r>
              <a:rPr lang="en-US" sz="3600" dirty="0" err="1" smtClean="0">
                <a:solidFill>
                  <a:srgbClr val="000000"/>
                </a:solidFill>
                <a:effectLst/>
                <a:latin typeface="Times New Roman" pitchFamily="18" charset="0"/>
                <a:cs typeface="Times New Roman" pitchFamily="18" charset="0"/>
              </a:rPr>
              <a:t>suelen</a:t>
            </a:r>
            <a:r>
              <a:rPr lang="en-US" sz="3600" dirty="0" smtClean="0">
                <a:solidFill>
                  <a:srgbClr val="000000"/>
                </a:solidFill>
                <a:effectLst/>
                <a:latin typeface="Times New Roman" pitchFamily="18" charset="0"/>
                <a:cs typeface="Times New Roman" pitchFamily="18" charset="0"/>
              </a:rPr>
              <a:t> </a:t>
            </a:r>
            <a:r>
              <a:rPr lang="en-US" sz="3600" dirty="0" err="1" smtClean="0">
                <a:solidFill>
                  <a:srgbClr val="000000"/>
                </a:solidFill>
                <a:effectLst/>
                <a:latin typeface="Times New Roman" pitchFamily="18" charset="0"/>
                <a:cs typeface="Times New Roman" pitchFamily="18" charset="0"/>
              </a:rPr>
              <a:t>compartir</a:t>
            </a:r>
            <a:r>
              <a:rPr lang="en-US" sz="3600" dirty="0" smtClean="0">
                <a:solidFill>
                  <a:srgbClr val="000000"/>
                </a:solidFill>
                <a:effectLst/>
                <a:latin typeface="Times New Roman" pitchFamily="18" charset="0"/>
                <a:cs typeface="Times New Roman" pitchFamily="18" charset="0"/>
              </a:rPr>
              <a:t> </a:t>
            </a:r>
            <a:r>
              <a:rPr lang="en-US" sz="3600" dirty="0" err="1" smtClean="0">
                <a:solidFill>
                  <a:srgbClr val="000000"/>
                </a:solidFill>
                <a:effectLst/>
                <a:latin typeface="Times New Roman" pitchFamily="18" charset="0"/>
                <a:cs typeface="Times New Roman" pitchFamily="18" charset="0"/>
              </a:rPr>
              <a:t>estos</a:t>
            </a:r>
            <a:r>
              <a:rPr lang="en-US" sz="3600" dirty="0" smtClean="0">
                <a:solidFill>
                  <a:srgbClr val="000000"/>
                </a:solidFill>
                <a:effectLst/>
                <a:latin typeface="Times New Roman" pitchFamily="18" charset="0"/>
                <a:cs typeface="Times New Roman" pitchFamily="18" charset="0"/>
              </a:rPr>
              <a:t> </a:t>
            </a:r>
            <a:r>
              <a:rPr lang="en-US" sz="3600" dirty="0" err="1" smtClean="0">
                <a:solidFill>
                  <a:srgbClr val="000000"/>
                </a:solidFill>
                <a:effectLst/>
                <a:latin typeface="Times New Roman" pitchFamily="18" charset="0"/>
                <a:cs typeface="Times New Roman" pitchFamily="18" charset="0"/>
              </a:rPr>
              <a:t>tres</a:t>
            </a:r>
            <a:r>
              <a:rPr lang="en-US" sz="3600" dirty="0" smtClean="0">
                <a:solidFill>
                  <a:srgbClr val="000000"/>
                </a:solidFill>
                <a:effectLst/>
                <a:latin typeface="Times New Roman" pitchFamily="18" charset="0"/>
                <a:cs typeface="Times New Roman" pitchFamily="18" charset="0"/>
              </a:rPr>
              <a:t> </a:t>
            </a:r>
            <a:r>
              <a:rPr lang="en-US" sz="3600" dirty="0" err="1" smtClean="0">
                <a:solidFill>
                  <a:srgbClr val="000000"/>
                </a:solidFill>
                <a:effectLst/>
                <a:latin typeface="Times New Roman" pitchFamily="18" charset="0"/>
                <a:cs typeface="Times New Roman" pitchFamily="18" charset="0"/>
              </a:rPr>
              <a:t>ejemplos</a:t>
            </a:r>
            <a:r>
              <a:rPr lang="en-US" sz="3600" dirty="0" smtClean="0">
                <a:solidFill>
                  <a:srgbClr val="000000"/>
                </a:solidFill>
                <a:effectLst/>
                <a:latin typeface="Times New Roman" pitchFamily="18" charset="0"/>
                <a:cs typeface="Times New Roman" pitchFamily="18" charset="0"/>
              </a:rPr>
              <a:t> </a:t>
            </a:r>
            <a:r>
              <a:rPr lang="en-US" sz="3600" dirty="0" err="1" smtClean="0">
                <a:solidFill>
                  <a:srgbClr val="000000"/>
                </a:solidFill>
                <a:effectLst/>
                <a:latin typeface="Times New Roman" pitchFamily="18" charset="0"/>
                <a:cs typeface="Times New Roman" pitchFamily="18" charset="0"/>
              </a:rPr>
              <a:t>es</a:t>
            </a:r>
            <a:r>
              <a:rPr lang="en-US" sz="3600" dirty="0" smtClean="0">
                <a:solidFill>
                  <a:srgbClr val="000000"/>
                </a:solidFill>
                <a:effectLst/>
                <a:latin typeface="Times New Roman" pitchFamily="18" charset="0"/>
                <a:cs typeface="Times New Roman" pitchFamily="18" charset="0"/>
              </a:rPr>
              <a:t> que </a:t>
            </a:r>
            <a:r>
              <a:rPr lang="en-US" sz="3600" dirty="0" err="1" smtClean="0">
                <a:solidFill>
                  <a:srgbClr val="000000"/>
                </a:solidFill>
                <a:effectLst/>
                <a:latin typeface="Times New Roman" pitchFamily="18" charset="0"/>
                <a:cs typeface="Times New Roman" pitchFamily="18" charset="0"/>
              </a:rPr>
              <a:t>existe</a:t>
            </a:r>
            <a:r>
              <a:rPr lang="en-US" sz="3600" dirty="0" smtClean="0">
                <a:solidFill>
                  <a:srgbClr val="000000"/>
                </a:solidFill>
                <a:effectLst/>
                <a:latin typeface="Times New Roman" pitchFamily="18" charset="0"/>
                <a:cs typeface="Times New Roman" pitchFamily="18" charset="0"/>
              </a:rPr>
              <a:t> </a:t>
            </a:r>
            <a:r>
              <a:rPr lang="en-US" sz="3600" dirty="0" err="1" smtClean="0">
                <a:solidFill>
                  <a:srgbClr val="000000"/>
                </a:solidFill>
                <a:effectLst/>
                <a:latin typeface="Times New Roman" pitchFamily="18" charset="0"/>
                <a:cs typeface="Times New Roman" pitchFamily="18" charset="0"/>
              </a:rPr>
              <a:t>una</a:t>
            </a:r>
            <a:r>
              <a:rPr lang="en-US" sz="3600" dirty="0" smtClean="0">
                <a:solidFill>
                  <a:srgbClr val="000000"/>
                </a:solidFill>
                <a:effectLst/>
                <a:latin typeface="Times New Roman" pitchFamily="18" charset="0"/>
                <a:cs typeface="Times New Roman" pitchFamily="18" charset="0"/>
              </a:rPr>
              <a:t> </a:t>
            </a:r>
            <a:r>
              <a:rPr lang="en-US" sz="3600" dirty="0" err="1" smtClean="0">
                <a:solidFill>
                  <a:srgbClr val="000000"/>
                </a:solidFill>
                <a:effectLst/>
                <a:latin typeface="Times New Roman" pitchFamily="18" charset="0"/>
                <a:cs typeface="Times New Roman" pitchFamily="18" charset="0"/>
              </a:rPr>
              <a:t>diferencia</a:t>
            </a:r>
            <a:r>
              <a:rPr lang="en-US" sz="3600" dirty="0" smtClean="0">
                <a:solidFill>
                  <a:srgbClr val="000000"/>
                </a:solidFill>
                <a:effectLst/>
                <a:latin typeface="Times New Roman" pitchFamily="18" charset="0"/>
                <a:cs typeface="Times New Roman" pitchFamily="18" charset="0"/>
              </a:rPr>
              <a:t> entre </a:t>
            </a:r>
            <a:r>
              <a:rPr lang="en-US" sz="3600" dirty="0" err="1" smtClean="0">
                <a:solidFill>
                  <a:srgbClr val="000000"/>
                </a:solidFill>
                <a:effectLst/>
                <a:latin typeface="Times New Roman" pitchFamily="18" charset="0"/>
                <a:cs typeface="Times New Roman" pitchFamily="18" charset="0"/>
              </a:rPr>
              <a:t>los</a:t>
            </a:r>
            <a:r>
              <a:rPr lang="en-US" sz="3600" dirty="0" smtClean="0">
                <a:solidFill>
                  <a:srgbClr val="000000"/>
                </a:solidFill>
                <a:effectLst/>
                <a:latin typeface="Times New Roman" pitchFamily="18" charset="0"/>
                <a:cs typeface="Times New Roman" pitchFamily="18" charset="0"/>
              </a:rPr>
              <a:t> </a:t>
            </a:r>
            <a:r>
              <a:rPr lang="en-US" sz="3600" dirty="0" err="1" smtClean="0">
                <a:solidFill>
                  <a:srgbClr val="000000"/>
                </a:solidFill>
                <a:effectLst/>
                <a:latin typeface="Times New Roman" pitchFamily="18" charset="0"/>
                <a:cs typeface="Times New Roman" pitchFamily="18" charset="0"/>
              </a:rPr>
              <a:t>beneficios</a:t>
            </a:r>
            <a:r>
              <a:rPr lang="en-US" sz="3600" dirty="0" smtClean="0">
                <a:solidFill>
                  <a:srgbClr val="000000"/>
                </a:solidFill>
                <a:effectLst/>
                <a:latin typeface="Times New Roman" pitchFamily="18" charset="0"/>
                <a:cs typeface="Times New Roman" pitchFamily="18" charset="0"/>
              </a:rPr>
              <a:t> y </a:t>
            </a:r>
            <a:r>
              <a:rPr lang="en-US" sz="3600" dirty="0" err="1" smtClean="0">
                <a:solidFill>
                  <a:srgbClr val="000000"/>
                </a:solidFill>
                <a:effectLst/>
                <a:latin typeface="Times New Roman" pitchFamily="18" charset="0"/>
                <a:cs typeface="Times New Roman" pitchFamily="18" charset="0"/>
              </a:rPr>
              <a:t>costes</a:t>
            </a:r>
            <a:r>
              <a:rPr lang="en-US" sz="3600" dirty="0" smtClean="0">
                <a:solidFill>
                  <a:srgbClr val="000000"/>
                </a:solidFill>
                <a:effectLst/>
                <a:latin typeface="Times New Roman" pitchFamily="18" charset="0"/>
                <a:cs typeface="Times New Roman" pitchFamily="18" charset="0"/>
              </a:rPr>
              <a:t> </a:t>
            </a:r>
            <a:r>
              <a:rPr lang="en-US" sz="3600" dirty="0" err="1" smtClean="0">
                <a:solidFill>
                  <a:srgbClr val="000000"/>
                </a:solidFill>
                <a:effectLst/>
                <a:latin typeface="Times New Roman" pitchFamily="18" charset="0"/>
                <a:cs typeface="Times New Roman" pitchFamily="18" charset="0"/>
              </a:rPr>
              <a:t>privados</a:t>
            </a:r>
            <a:r>
              <a:rPr lang="en-US" sz="3600" dirty="0" smtClean="0">
                <a:solidFill>
                  <a:srgbClr val="000000"/>
                </a:solidFill>
                <a:effectLst/>
                <a:latin typeface="Times New Roman" pitchFamily="18" charset="0"/>
                <a:cs typeface="Times New Roman" pitchFamily="18" charset="0"/>
              </a:rPr>
              <a:t>, y </a:t>
            </a:r>
            <a:r>
              <a:rPr lang="en-US" sz="3600" dirty="0" err="1" smtClean="0">
                <a:solidFill>
                  <a:srgbClr val="000000"/>
                </a:solidFill>
                <a:effectLst/>
                <a:latin typeface="Times New Roman" pitchFamily="18" charset="0"/>
                <a:cs typeface="Times New Roman" pitchFamily="18" charset="0"/>
              </a:rPr>
              <a:t>los</a:t>
            </a:r>
            <a:r>
              <a:rPr lang="en-US" sz="3600" dirty="0" smtClean="0">
                <a:solidFill>
                  <a:srgbClr val="000000"/>
                </a:solidFill>
                <a:effectLst/>
                <a:latin typeface="Times New Roman" pitchFamily="18" charset="0"/>
                <a:cs typeface="Times New Roman" pitchFamily="18" charset="0"/>
              </a:rPr>
              <a:t> </a:t>
            </a:r>
            <a:r>
              <a:rPr lang="en-US" sz="3600" dirty="0" err="1" smtClean="0">
                <a:solidFill>
                  <a:srgbClr val="000000"/>
                </a:solidFill>
                <a:effectLst/>
                <a:latin typeface="Times New Roman" pitchFamily="18" charset="0"/>
                <a:cs typeface="Times New Roman" pitchFamily="18" charset="0"/>
              </a:rPr>
              <a:t>beneficios</a:t>
            </a:r>
            <a:r>
              <a:rPr lang="en-US" sz="3600" dirty="0" smtClean="0">
                <a:solidFill>
                  <a:srgbClr val="000000"/>
                </a:solidFill>
                <a:effectLst/>
                <a:latin typeface="Times New Roman" pitchFamily="18" charset="0"/>
                <a:cs typeface="Times New Roman" pitchFamily="18" charset="0"/>
              </a:rPr>
              <a:t> y </a:t>
            </a:r>
            <a:r>
              <a:rPr lang="en-US" sz="3600" dirty="0" err="1" smtClean="0">
                <a:solidFill>
                  <a:srgbClr val="000000"/>
                </a:solidFill>
                <a:effectLst/>
                <a:latin typeface="Times New Roman" pitchFamily="18" charset="0"/>
                <a:cs typeface="Times New Roman" pitchFamily="18" charset="0"/>
              </a:rPr>
              <a:t>costes</a:t>
            </a:r>
            <a:r>
              <a:rPr lang="en-US" sz="3600" dirty="0" smtClean="0">
                <a:solidFill>
                  <a:srgbClr val="000000"/>
                </a:solidFill>
                <a:effectLst/>
                <a:latin typeface="Times New Roman" pitchFamily="18" charset="0"/>
                <a:cs typeface="Times New Roman" pitchFamily="18" charset="0"/>
              </a:rPr>
              <a:t> </a:t>
            </a:r>
            <a:r>
              <a:rPr lang="en-US" sz="3600" dirty="0" err="1" smtClean="0">
                <a:solidFill>
                  <a:srgbClr val="000000"/>
                </a:solidFill>
                <a:effectLst/>
                <a:latin typeface="Times New Roman" pitchFamily="18" charset="0"/>
                <a:cs typeface="Times New Roman" pitchFamily="18" charset="0"/>
              </a:rPr>
              <a:t>sociales</a:t>
            </a:r>
            <a:r>
              <a:rPr lang="en-US" sz="3600" dirty="0" smtClean="0">
                <a:solidFill>
                  <a:srgbClr val="000000"/>
                </a:solidFill>
                <a:effectLst/>
                <a:latin typeface="Times New Roman" pitchFamily="18" charset="0"/>
                <a:cs typeface="Times New Roman" pitchFamily="18" charset="0"/>
              </a:rPr>
              <a:t>.</a:t>
            </a:r>
            <a:br>
              <a:rPr lang="en-US" sz="3600" dirty="0" smtClean="0">
                <a:solidFill>
                  <a:srgbClr val="000000"/>
                </a:solidFill>
                <a:effectLst/>
                <a:latin typeface="Times New Roman" pitchFamily="18" charset="0"/>
                <a:cs typeface="Times New Roman" pitchFamily="18" charset="0"/>
              </a:rPr>
            </a:br>
            <a:r>
              <a:rPr lang="en-US" sz="3600" dirty="0" smtClean="0">
                <a:solidFill>
                  <a:srgbClr val="000000"/>
                </a:solidFill>
                <a:effectLst/>
                <a:latin typeface="Times New Roman" pitchFamily="18" charset="0"/>
                <a:cs typeface="Times New Roman" pitchFamily="18" charset="0"/>
              </a:rPr>
              <a:t/>
            </a:r>
            <a:br>
              <a:rPr lang="en-US" sz="3600" dirty="0" smtClean="0">
                <a:solidFill>
                  <a:srgbClr val="000000"/>
                </a:solidFill>
                <a:effectLst/>
                <a:latin typeface="Times New Roman" pitchFamily="18" charset="0"/>
                <a:cs typeface="Times New Roman" pitchFamily="18" charset="0"/>
              </a:rPr>
            </a:br>
            <a:r>
              <a:rPr lang="en-US" sz="3600" dirty="0" smtClean="0">
                <a:solidFill>
                  <a:srgbClr val="000000"/>
                </a:solidFill>
                <a:effectLst/>
                <a:latin typeface="Times New Roman" pitchFamily="18" charset="0"/>
                <a:cs typeface="Times New Roman" pitchFamily="18" charset="0"/>
              </a:rPr>
              <a:t>4. </a:t>
            </a:r>
            <a:r>
              <a:rPr lang="en-US" sz="3600" dirty="0" err="1" smtClean="0">
                <a:solidFill>
                  <a:srgbClr val="000000"/>
                </a:solidFill>
                <a:effectLst/>
                <a:latin typeface="Times New Roman" pitchFamily="18" charset="0"/>
                <a:cs typeface="Times New Roman" pitchFamily="18" charset="0"/>
              </a:rPr>
              <a:t>En</a:t>
            </a:r>
            <a:r>
              <a:rPr lang="en-US" sz="3600" dirty="0" smtClean="0">
                <a:solidFill>
                  <a:srgbClr val="000000"/>
                </a:solidFill>
                <a:effectLst/>
                <a:latin typeface="Times New Roman" pitchFamily="18" charset="0"/>
                <a:cs typeface="Times New Roman" pitchFamily="18" charset="0"/>
              </a:rPr>
              <a:t> tales </a:t>
            </a:r>
            <a:r>
              <a:rPr lang="en-US" sz="3600" dirty="0" err="1" smtClean="0">
                <a:solidFill>
                  <a:srgbClr val="000000"/>
                </a:solidFill>
                <a:effectLst/>
                <a:latin typeface="Times New Roman" pitchFamily="18" charset="0"/>
                <a:cs typeface="Times New Roman" pitchFamily="18" charset="0"/>
              </a:rPr>
              <a:t>casos</a:t>
            </a:r>
            <a:r>
              <a:rPr lang="en-US" sz="3600" dirty="0" smtClean="0">
                <a:solidFill>
                  <a:srgbClr val="000000"/>
                </a:solidFill>
                <a:effectLst/>
                <a:latin typeface="Times New Roman" pitchFamily="18" charset="0"/>
                <a:cs typeface="Times New Roman" pitchFamily="18" charset="0"/>
              </a:rPr>
              <a:t>, el Estado </a:t>
            </a:r>
            <a:r>
              <a:rPr lang="en-US" sz="3600" dirty="0" err="1" smtClean="0">
                <a:solidFill>
                  <a:srgbClr val="000000"/>
                </a:solidFill>
                <a:effectLst/>
                <a:latin typeface="Times New Roman" pitchFamily="18" charset="0"/>
                <a:cs typeface="Times New Roman" pitchFamily="18" charset="0"/>
              </a:rPr>
              <a:t>puede</a:t>
            </a:r>
            <a:r>
              <a:rPr lang="en-US" sz="3600" dirty="0" smtClean="0">
                <a:solidFill>
                  <a:srgbClr val="000000"/>
                </a:solidFill>
                <a:effectLst/>
                <a:latin typeface="Times New Roman" pitchFamily="18" charset="0"/>
                <a:cs typeface="Times New Roman" pitchFamily="18" charset="0"/>
              </a:rPr>
              <a:t> </a:t>
            </a:r>
            <a:r>
              <a:rPr lang="en-US" sz="3600" dirty="0" err="1" smtClean="0">
                <a:solidFill>
                  <a:srgbClr val="000000"/>
                </a:solidFill>
                <a:effectLst/>
                <a:latin typeface="Times New Roman" pitchFamily="18" charset="0"/>
                <a:cs typeface="Times New Roman" pitchFamily="18" charset="0"/>
              </a:rPr>
              <a:t>intervenir</a:t>
            </a:r>
            <a:r>
              <a:rPr lang="en-US" sz="3600" dirty="0" smtClean="0">
                <a:solidFill>
                  <a:srgbClr val="000000"/>
                </a:solidFill>
                <a:effectLst/>
                <a:latin typeface="Times New Roman" pitchFamily="18" charset="0"/>
                <a:cs typeface="Times New Roman" pitchFamily="18" charset="0"/>
              </a:rPr>
              <a:t> para </a:t>
            </a:r>
            <a:r>
              <a:rPr lang="en-US" sz="3600" dirty="0" err="1" smtClean="0">
                <a:solidFill>
                  <a:srgbClr val="000000"/>
                </a:solidFill>
                <a:effectLst/>
                <a:latin typeface="Times New Roman" pitchFamily="18" charset="0"/>
                <a:cs typeface="Times New Roman" pitchFamily="18" charset="0"/>
              </a:rPr>
              <a:t>intentar</a:t>
            </a:r>
            <a:r>
              <a:rPr lang="en-US" sz="3600" dirty="0" smtClean="0">
                <a:solidFill>
                  <a:srgbClr val="000000"/>
                </a:solidFill>
                <a:effectLst/>
                <a:latin typeface="Times New Roman" pitchFamily="18" charset="0"/>
                <a:cs typeface="Times New Roman" pitchFamily="18" charset="0"/>
              </a:rPr>
              <a:t> </a:t>
            </a:r>
            <a:r>
              <a:rPr lang="en-US" sz="3600" dirty="0" err="1" smtClean="0">
                <a:solidFill>
                  <a:srgbClr val="000000"/>
                </a:solidFill>
                <a:effectLst/>
                <a:latin typeface="Times New Roman" pitchFamily="18" charset="0"/>
                <a:cs typeface="Times New Roman" pitchFamily="18" charset="0"/>
              </a:rPr>
              <a:t>mejorar</a:t>
            </a:r>
            <a:r>
              <a:rPr lang="en-US" sz="3600" dirty="0" smtClean="0">
                <a:solidFill>
                  <a:srgbClr val="000000"/>
                </a:solidFill>
                <a:effectLst/>
                <a:latin typeface="Times New Roman" pitchFamily="18" charset="0"/>
                <a:cs typeface="Times New Roman" pitchFamily="18" charset="0"/>
              </a:rPr>
              <a:t> </a:t>
            </a:r>
            <a:r>
              <a:rPr lang="en-US" sz="3600" dirty="0" err="1" smtClean="0">
                <a:solidFill>
                  <a:srgbClr val="000000"/>
                </a:solidFill>
                <a:effectLst/>
                <a:latin typeface="Times New Roman" pitchFamily="18" charset="0"/>
                <a:cs typeface="Times New Roman" pitchFamily="18" charset="0"/>
              </a:rPr>
              <a:t>los</a:t>
            </a:r>
            <a:r>
              <a:rPr lang="en-US" sz="3600" dirty="0" smtClean="0">
                <a:solidFill>
                  <a:srgbClr val="000000"/>
                </a:solidFill>
                <a:effectLst/>
                <a:latin typeface="Times New Roman" pitchFamily="18" charset="0"/>
                <a:cs typeface="Times New Roman" pitchFamily="18" charset="0"/>
              </a:rPr>
              <a:t> </a:t>
            </a:r>
            <a:r>
              <a:rPr lang="en-US" sz="3600" dirty="0" err="1" smtClean="0">
                <a:solidFill>
                  <a:srgbClr val="000000"/>
                </a:solidFill>
                <a:effectLst/>
                <a:latin typeface="Times New Roman" pitchFamily="18" charset="0"/>
                <a:cs typeface="Times New Roman" pitchFamily="18" charset="0"/>
              </a:rPr>
              <a:t>resultados</a:t>
            </a:r>
            <a:r>
              <a:rPr lang="en-US" sz="3600" dirty="0" smtClean="0">
                <a:solidFill>
                  <a:srgbClr val="000000"/>
                </a:solidFill>
                <a:effectLst/>
                <a:latin typeface="Times New Roman" pitchFamily="18" charset="0"/>
                <a:cs typeface="Times New Roman" pitchFamily="18" charset="0"/>
              </a:rPr>
              <a:t> del </a:t>
            </a:r>
            <a:r>
              <a:rPr lang="en-US" sz="3600" dirty="0" err="1" smtClean="0">
                <a:solidFill>
                  <a:srgbClr val="000000"/>
                </a:solidFill>
                <a:effectLst/>
                <a:latin typeface="Times New Roman" pitchFamily="18" charset="0"/>
                <a:cs typeface="Times New Roman" pitchFamily="18" charset="0"/>
              </a:rPr>
              <a:t>mercado</a:t>
            </a:r>
            <a:r>
              <a:rPr lang="en-US" sz="3600" dirty="0" smtClean="0">
                <a:solidFill>
                  <a:srgbClr val="000000"/>
                </a:solidFill>
                <a:effectLst/>
                <a:latin typeface="Times New Roman" pitchFamily="18" charset="0"/>
                <a:cs typeface="Times New Roman" pitchFamily="18" charset="0"/>
              </a:rPr>
              <a:t>.</a:t>
            </a:r>
            <a:endParaRPr lang="en-US" sz="3600" dirty="0">
              <a:solidFill>
                <a:srgbClr val="000000"/>
              </a:solidFill>
              <a:effectLst/>
              <a:latin typeface="Times New Roman" pitchFamily="18" charset="0"/>
              <a:cs typeface="Times New Roman" pitchFamily="18" charset="0"/>
            </a:endParaRPr>
          </a:p>
        </p:txBody>
      </p:sp>
      <p:sp>
        <p:nvSpPr>
          <p:cNvPr id="4" name="TextBox 3"/>
          <p:cNvSpPr txBox="1"/>
          <p:nvPr/>
        </p:nvSpPr>
        <p:spPr>
          <a:xfrm>
            <a:off x="0" y="685800"/>
            <a:ext cx="9144000" cy="461665"/>
          </a:xfrm>
          <a:prstGeom prst="rect">
            <a:avLst/>
          </a:prstGeom>
          <a:solidFill>
            <a:schemeClr val="accent1"/>
          </a:solidFill>
        </p:spPr>
        <p:txBody>
          <a:bodyPr wrap="square" rtlCol="0">
            <a:spAutoFit/>
          </a:bodyPr>
          <a:lstStyle/>
          <a:p>
            <a:r>
              <a:rPr lang="en-US" sz="2400" dirty="0">
                <a:solidFill>
                  <a:schemeClr val="bg1"/>
                </a:solidFill>
                <a:latin typeface="Times New Roman" pitchFamily="18" charset="0"/>
                <a:cs typeface="Times New Roman" pitchFamily="18" charset="0"/>
              </a:rPr>
              <a:t>9</a:t>
            </a:r>
            <a:r>
              <a:rPr lang="en-US" sz="2400" dirty="0" smtClean="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Externalidades</a:t>
            </a:r>
            <a:r>
              <a:rPr lang="en-US" sz="2400" dirty="0">
                <a:solidFill>
                  <a:schemeClr val="bg1"/>
                </a:solidFill>
                <a:latin typeface="Times New Roman" pitchFamily="18" charset="0"/>
                <a:cs typeface="Times New Roman" pitchFamily="18" charset="0"/>
              </a:rPr>
              <a:t> y </a:t>
            </a:r>
            <a:r>
              <a:rPr lang="en-US" sz="2400" dirty="0" err="1">
                <a:solidFill>
                  <a:schemeClr val="bg1"/>
                </a:solidFill>
                <a:latin typeface="Times New Roman" pitchFamily="18" charset="0"/>
                <a:cs typeface="Times New Roman" pitchFamily="18" charset="0"/>
              </a:rPr>
              <a:t>bienes</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públicos</a:t>
            </a:r>
            <a:endParaRPr lang="en-US" sz="24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389720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85800"/>
            <a:ext cx="9144000" cy="830997"/>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9.4 </a:t>
            </a:r>
            <a:r>
              <a:rPr lang="en-US" sz="2400" dirty="0" err="1">
                <a:solidFill>
                  <a:schemeClr val="bg1"/>
                </a:solidFill>
                <a:latin typeface="Times New Roman" pitchFamily="18" charset="0"/>
                <a:cs typeface="Times New Roman" pitchFamily="18" charset="0"/>
              </a:rPr>
              <a:t>Bienes</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públicos</a:t>
            </a:r>
            <a:r>
              <a:rPr lang="en-US" sz="2400" dirty="0">
                <a:solidFill>
                  <a:schemeClr val="bg1"/>
                </a:solidFill>
                <a:latin typeface="Times New Roman" pitchFamily="18" charset="0"/>
                <a:cs typeface="Times New Roman" pitchFamily="18" charset="0"/>
              </a:rPr>
              <a:t> </a:t>
            </a:r>
            <a:endParaRPr lang="en-US" sz="2400" dirty="0" smtClean="0">
              <a:solidFill>
                <a:schemeClr val="bg1"/>
              </a:solidFill>
              <a:latin typeface="Times New Roman" pitchFamily="18" charset="0"/>
              <a:cs typeface="Times New Roman" pitchFamily="18" charset="0"/>
            </a:endParaRPr>
          </a:p>
          <a:p>
            <a:r>
              <a:rPr lang="en-US" sz="2400" dirty="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Provisión</a:t>
            </a:r>
            <a:r>
              <a:rPr lang="en-US" sz="2400" dirty="0" smtClean="0">
                <a:solidFill>
                  <a:schemeClr val="bg1"/>
                </a:solidFill>
                <a:latin typeface="Times New Roman" pitchFamily="18" charset="0"/>
                <a:cs typeface="Times New Roman" pitchFamily="18" charset="0"/>
              </a:rPr>
              <a:t> de </a:t>
            </a:r>
            <a:r>
              <a:rPr lang="en-US" sz="2400" dirty="0" err="1" smtClean="0">
                <a:solidFill>
                  <a:schemeClr val="bg1"/>
                </a:solidFill>
                <a:latin typeface="Times New Roman" pitchFamily="18" charset="0"/>
                <a:cs typeface="Times New Roman" pitchFamily="18" charset="0"/>
              </a:rPr>
              <a:t>bienes</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públicos</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por</a:t>
            </a:r>
            <a:r>
              <a:rPr lang="en-US" sz="2400" dirty="0" smtClean="0">
                <a:solidFill>
                  <a:schemeClr val="bg1"/>
                </a:solidFill>
                <a:latin typeface="Times New Roman" pitchFamily="18" charset="0"/>
                <a:cs typeface="Times New Roman" pitchFamily="18" charset="0"/>
              </a:rPr>
              <a:t> parte del Estado</a:t>
            </a:r>
            <a:endParaRPr lang="en-US" sz="2400" dirty="0">
              <a:solidFill>
                <a:schemeClr val="bg1"/>
              </a:solidFill>
              <a:latin typeface="Times New Roman" pitchFamily="18" charset="0"/>
              <a:cs typeface="Times New Roman" pitchFamily="18" charset="0"/>
            </a:endParaRPr>
          </a:p>
        </p:txBody>
      </p:sp>
      <p:sp>
        <p:nvSpPr>
          <p:cNvPr id="6" name="TextBox 5"/>
          <p:cNvSpPr txBox="1"/>
          <p:nvPr/>
        </p:nvSpPr>
        <p:spPr>
          <a:xfrm>
            <a:off x="249382" y="1784520"/>
            <a:ext cx="8056418" cy="3416320"/>
          </a:xfrm>
          <a:prstGeom prst="rect">
            <a:avLst/>
          </a:prstGeom>
          <a:noFill/>
        </p:spPr>
        <p:txBody>
          <a:bodyPr wrap="square" rtlCol="0">
            <a:spAutoFit/>
          </a:bodyPr>
          <a:lstStyle/>
          <a:p>
            <a:r>
              <a:rPr lang="en-US" sz="3600" b="1" dirty="0" smtClean="0">
                <a:latin typeface="Times New Roman" pitchFamily="18" charset="0"/>
                <a:cs typeface="Times New Roman" pitchFamily="18" charset="0"/>
              </a:rPr>
              <a:t>El </a:t>
            </a:r>
            <a:r>
              <a:rPr lang="en-US" sz="3600" b="1" dirty="0" err="1" smtClean="0">
                <a:latin typeface="Times New Roman" pitchFamily="18" charset="0"/>
                <a:cs typeface="Times New Roman" pitchFamily="18" charset="0"/>
              </a:rPr>
              <a:t>problema</a:t>
            </a:r>
            <a:r>
              <a:rPr lang="en-US" sz="3600" b="1" dirty="0" smtClean="0">
                <a:latin typeface="Times New Roman" pitchFamily="18" charset="0"/>
                <a:cs typeface="Times New Roman" pitchFamily="18" charset="0"/>
              </a:rPr>
              <a:t> del </a:t>
            </a:r>
            <a:r>
              <a:rPr lang="en-US" sz="3600" b="1" dirty="0" err="1" smtClean="0">
                <a:latin typeface="Times New Roman" pitchFamily="18" charset="0"/>
                <a:cs typeface="Times New Roman" pitchFamily="18" charset="0"/>
              </a:rPr>
              <a:t>poliz</a:t>
            </a:r>
            <a:r>
              <a:rPr lang="es-ES" sz="3600" b="1" dirty="0" err="1" smtClean="0">
                <a:latin typeface="Times New Roman" pitchFamily="18" charset="0"/>
                <a:cs typeface="Times New Roman" pitchFamily="18" charset="0"/>
              </a:rPr>
              <a:t>ón</a:t>
            </a:r>
            <a:endParaRPr lang="en-US" sz="3600" b="1" dirty="0">
              <a:latin typeface="Times New Roman" pitchFamily="18" charset="0"/>
              <a:cs typeface="Times New Roman" pitchFamily="18" charset="0"/>
            </a:endParaRPr>
          </a:p>
          <a:p>
            <a:r>
              <a:rPr lang="en-US" sz="3600" dirty="0" smtClean="0">
                <a:latin typeface="Times New Roman" pitchFamily="18" charset="0"/>
                <a:cs typeface="Times New Roman" pitchFamily="18" charset="0"/>
              </a:rPr>
              <a:t>	Surge </a:t>
            </a:r>
            <a:r>
              <a:rPr lang="en-US" sz="3600" dirty="0" err="1" smtClean="0">
                <a:latin typeface="Times New Roman" pitchFamily="18" charset="0"/>
                <a:cs typeface="Times New Roman" pitchFamily="18" charset="0"/>
              </a:rPr>
              <a:t>cuando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alguien</a:t>
            </a:r>
            <a:r>
              <a:rPr lang="en-US" sz="3600" dirty="0" smtClean="0">
                <a:latin typeface="Times New Roman" pitchFamily="18" charset="0"/>
                <a:cs typeface="Times New Roman" pitchFamily="18" charset="0"/>
              </a:rPr>
              <a:t> no </a:t>
            </a:r>
            <a:r>
              <a:rPr lang="en-US" sz="3600" dirty="0" err="1" smtClean="0">
                <a:latin typeface="Times New Roman" pitchFamily="18" charset="0"/>
                <a:cs typeface="Times New Roman" pitchFamily="18" charset="0"/>
              </a:rPr>
              <a:t>paga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por</a:t>
            </a:r>
            <a:r>
              <a:rPr lang="en-US" sz="3600" dirty="0" smtClean="0">
                <a:latin typeface="Times New Roman" pitchFamily="18" charset="0"/>
                <a:cs typeface="Times New Roman" pitchFamily="18" charset="0"/>
              </a:rPr>
              <a:t> un  	</a:t>
            </a:r>
            <a:r>
              <a:rPr lang="en-US" sz="3600" dirty="0" err="1" smtClean="0">
                <a:latin typeface="Times New Roman" pitchFamily="18" charset="0"/>
                <a:cs typeface="Times New Roman" pitchFamily="18" charset="0"/>
              </a:rPr>
              <a:t>bien</a:t>
            </a:r>
            <a:r>
              <a:rPr lang="en-US" sz="3600" dirty="0" smtClean="0">
                <a:latin typeface="Times New Roman" pitchFamily="18" charset="0"/>
                <a:cs typeface="Times New Roman" pitchFamily="18" charset="0"/>
              </a:rPr>
              <a:t> que </a:t>
            </a:r>
            <a:r>
              <a:rPr lang="en-US" sz="3600" dirty="0" err="1" smtClean="0">
                <a:latin typeface="Times New Roman" pitchFamily="18" charset="0"/>
                <a:cs typeface="Times New Roman" pitchFamily="18" charset="0"/>
              </a:rPr>
              <a:t>es</a:t>
            </a:r>
            <a:r>
              <a:rPr lang="en-US" sz="3600" dirty="0" smtClean="0">
                <a:latin typeface="Times New Roman" pitchFamily="18" charset="0"/>
                <a:cs typeface="Times New Roman" pitchFamily="18" charset="0"/>
              </a:rPr>
              <a:t> no </a:t>
            </a:r>
            <a:r>
              <a:rPr lang="en-US" sz="3600" dirty="0" err="1" smtClean="0">
                <a:latin typeface="Times New Roman" pitchFamily="18" charset="0"/>
                <a:cs typeface="Times New Roman" pitchFamily="18" charset="0"/>
              </a:rPr>
              <a:t>excluible</a:t>
            </a:r>
            <a:r>
              <a:rPr lang="en-US" sz="3600" dirty="0" smtClean="0">
                <a:latin typeface="Times New Roman" pitchFamily="18" charset="0"/>
                <a:cs typeface="Times New Roman" pitchFamily="18" charset="0"/>
              </a:rPr>
              <a:t>.</a:t>
            </a:r>
            <a:endParaRPr lang="en-US" sz="3600" dirty="0" smtClean="0">
              <a:latin typeface="Times New Roman" pitchFamily="18" charset="0"/>
              <a:cs typeface="Times New Roman" pitchFamily="18" charset="0"/>
            </a:endParaRPr>
          </a:p>
          <a:p>
            <a:endParaRPr lang="en-US" sz="3600" dirty="0">
              <a:latin typeface="Times New Roman" pitchFamily="18" charset="0"/>
              <a:cs typeface="Times New Roman" pitchFamily="18" charset="0"/>
            </a:endParaRPr>
          </a:p>
          <a:p>
            <a:r>
              <a:rPr lang="en-US" sz="3600" b="1" dirty="0" err="1" smtClean="0">
                <a:latin typeface="Times New Roman" pitchFamily="18" charset="0"/>
                <a:cs typeface="Times New Roman" pitchFamily="18" charset="0"/>
              </a:rPr>
              <a:t>Soluci</a:t>
            </a:r>
            <a:r>
              <a:rPr lang="es-ES" sz="3600" b="1" dirty="0" err="1" smtClean="0">
                <a:latin typeface="Times New Roman" pitchFamily="18" charset="0"/>
                <a:cs typeface="Times New Roman" pitchFamily="18" charset="0"/>
              </a:rPr>
              <a:t>ó</a:t>
            </a:r>
            <a:r>
              <a:rPr lang="en-US" sz="3600" b="1" dirty="0" smtClean="0">
                <a:latin typeface="Times New Roman" pitchFamily="18" charset="0"/>
                <a:cs typeface="Times New Roman" pitchFamily="18" charset="0"/>
              </a:rPr>
              <a:t>n</a:t>
            </a:r>
            <a:endParaRPr lang="en-US" sz="3600" b="1" dirty="0">
              <a:latin typeface="Times New Roman" pitchFamily="18" charset="0"/>
              <a:cs typeface="Times New Roman" pitchFamily="18" charset="0"/>
            </a:endParaRPr>
          </a:p>
          <a:p>
            <a:r>
              <a:rPr lang="en-US" sz="3600" b="1"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El Estado </a:t>
            </a:r>
            <a:r>
              <a:rPr lang="en-US" sz="3600" dirty="0" err="1" smtClean="0">
                <a:latin typeface="Times New Roman" pitchFamily="18" charset="0"/>
                <a:cs typeface="Times New Roman" pitchFamily="18" charset="0"/>
              </a:rPr>
              <a:t>obliga</a:t>
            </a:r>
            <a:r>
              <a:rPr lang="en-US" sz="3600" dirty="0" smtClean="0">
                <a:latin typeface="Times New Roman" pitchFamily="18" charset="0"/>
                <a:cs typeface="Times New Roman" pitchFamily="18" charset="0"/>
              </a:rPr>
              <a:t> a </a:t>
            </a:r>
            <a:r>
              <a:rPr lang="en-US" sz="3600" dirty="0" err="1" smtClean="0">
                <a:latin typeface="Times New Roman" pitchFamily="18" charset="0"/>
                <a:cs typeface="Times New Roman" pitchFamily="18" charset="0"/>
              </a:rPr>
              <a:t>pagar</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por</a:t>
            </a:r>
            <a:r>
              <a:rPr lang="en-US" sz="3600" dirty="0" smtClean="0">
                <a:latin typeface="Times New Roman" pitchFamily="18" charset="0"/>
                <a:cs typeface="Times New Roman" pitchFamily="18" charset="0"/>
              </a:rPr>
              <a:t> </a:t>
            </a:r>
            <a:r>
              <a:rPr lang="es-ES" sz="3600" dirty="0" smtClean="0">
                <a:latin typeface="Times New Roman" pitchFamily="18" charset="0"/>
                <a:cs typeface="Times New Roman" pitchFamily="18" charset="0"/>
              </a:rPr>
              <a:t>él.</a:t>
            </a:r>
            <a:endParaRPr lang="en-US"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25359463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85800"/>
            <a:ext cx="9144000" cy="830997"/>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9.4 </a:t>
            </a:r>
            <a:r>
              <a:rPr lang="en-US" sz="2400" dirty="0" err="1">
                <a:solidFill>
                  <a:schemeClr val="bg1"/>
                </a:solidFill>
                <a:latin typeface="Times New Roman" pitchFamily="18" charset="0"/>
                <a:cs typeface="Times New Roman" pitchFamily="18" charset="0"/>
              </a:rPr>
              <a:t>Bienes</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públicos</a:t>
            </a:r>
            <a:r>
              <a:rPr lang="en-US" sz="2400" dirty="0">
                <a:solidFill>
                  <a:schemeClr val="bg1"/>
                </a:solidFill>
                <a:latin typeface="Times New Roman" pitchFamily="18" charset="0"/>
                <a:cs typeface="Times New Roman" pitchFamily="18" charset="0"/>
              </a:rPr>
              <a:t> </a:t>
            </a:r>
          </a:p>
          <a:p>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Provisión</a:t>
            </a:r>
            <a:r>
              <a:rPr lang="en-US" sz="2400" dirty="0">
                <a:solidFill>
                  <a:schemeClr val="bg1"/>
                </a:solidFill>
                <a:latin typeface="Times New Roman" pitchFamily="18" charset="0"/>
                <a:cs typeface="Times New Roman" pitchFamily="18" charset="0"/>
              </a:rPr>
              <a:t> de </a:t>
            </a:r>
            <a:r>
              <a:rPr lang="en-US" sz="2400" dirty="0" err="1">
                <a:solidFill>
                  <a:schemeClr val="bg1"/>
                </a:solidFill>
                <a:latin typeface="Times New Roman" pitchFamily="18" charset="0"/>
                <a:cs typeface="Times New Roman" pitchFamily="18" charset="0"/>
              </a:rPr>
              <a:t>bienes</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públicos</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por</a:t>
            </a:r>
            <a:r>
              <a:rPr lang="en-US" sz="2400" dirty="0">
                <a:solidFill>
                  <a:schemeClr val="bg1"/>
                </a:solidFill>
                <a:latin typeface="Times New Roman" pitchFamily="18" charset="0"/>
                <a:cs typeface="Times New Roman" pitchFamily="18" charset="0"/>
              </a:rPr>
              <a:t> parte del Estado</a:t>
            </a:r>
          </a:p>
        </p:txBody>
      </p:sp>
      <p:sp>
        <p:nvSpPr>
          <p:cNvPr id="6" name="TextBox 5"/>
          <p:cNvSpPr txBox="1"/>
          <p:nvPr/>
        </p:nvSpPr>
        <p:spPr>
          <a:xfrm>
            <a:off x="218902" y="3429000"/>
            <a:ext cx="8513618" cy="1200329"/>
          </a:xfrm>
          <a:prstGeom prst="rect">
            <a:avLst/>
          </a:prstGeom>
          <a:noFill/>
        </p:spPr>
        <p:txBody>
          <a:bodyPr wrap="square" rtlCol="0">
            <a:spAutoFit/>
          </a:bodyPr>
          <a:lstStyle/>
          <a:p>
            <a:r>
              <a:rPr lang="en-US" sz="3600" dirty="0" smtClean="0">
                <a:latin typeface="Times New Roman" pitchFamily="18" charset="0"/>
                <a:cs typeface="Times New Roman" pitchFamily="18" charset="0"/>
              </a:rPr>
              <a:t>	¿Cu</a:t>
            </a:r>
            <a:r>
              <a:rPr lang="es-ES" sz="3600" dirty="0" err="1" smtClean="0">
                <a:latin typeface="Times New Roman" pitchFamily="18" charset="0"/>
                <a:cs typeface="Times New Roman" pitchFamily="18" charset="0"/>
              </a:rPr>
              <a:t>ál</a:t>
            </a:r>
            <a:r>
              <a:rPr lang="es-ES" sz="3600" dirty="0" smtClean="0">
                <a:latin typeface="Times New Roman" pitchFamily="18" charset="0"/>
                <a:cs typeface="Times New Roman" pitchFamily="18" charset="0"/>
              </a:rPr>
              <a:t> es la cantidad “adecuada” </a:t>
            </a:r>
          </a:p>
          <a:p>
            <a:r>
              <a:rPr lang="es-ES" sz="3600" dirty="0">
                <a:latin typeface="Times New Roman" pitchFamily="18" charset="0"/>
                <a:cs typeface="Times New Roman" pitchFamily="18" charset="0"/>
              </a:rPr>
              <a:t>	</a:t>
            </a:r>
            <a:r>
              <a:rPr lang="es-ES" sz="3600" dirty="0" smtClean="0">
                <a:latin typeface="Times New Roman" pitchFamily="18" charset="0"/>
                <a:cs typeface="Times New Roman" pitchFamily="18" charset="0"/>
              </a:rPr>
              <a:t>	     de un bien público</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14476724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85800"/>
            <a:ext cx="9144000" cy="830997"/>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9.4 </a:t>
            </a:r>
            <a:r>
              <a:rPr lang="en-US" sz="2400" dirty="0" err="1">
                <a:solidFill>
                  <a:schemeClr val="bg1"/>
                </a:solidFill>
                <a:latin typeface="Times New Roman" pitchFamily="18" charset="0"/>
                <a:cs typeface="Times New Roman" pitchFamily="18" charset="0"/>
              </a:rPr>
              <a:t>Bienes</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públicos</a:t>
            </a:r>
            <a:r>
              <a:rPr lang="en-US" sz="2400" dirty="0">
                <a:solidFill>
                  <a:schemeClr val="bg1"/>
                </a:solidFill>
                <a:latin typeface="Times New Roman" pitchFamily="18" charset="0"/>
                <a:cs typeface="Times New Roman" pitchFamily="18" charset="0"/>
              </a:rPr>
              <a:t> </a:t>
            </a:r>
          </a:p>
          <a:p>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Provisión</a:t>
            </a:r>
            <a:r>
              <a:rPr lang="en-US" sz="2400" dirty="0">
                <a:solidFill>
                  <a:schemeClr val="bg1"/>
                </a:solidFill>
                <a:latin typeface="Times New Roman" pitchFamily="18" charset="0"/>
                <a:cs typeface="Times New Roman" pitchFamily="18" charset="0"/>
              </a:rPr>
              <a:t> de </a:t>
            </a:r>
            <a:r>
              <a:rPr lang="en-US" sz="2400" dirty="0" err="1">
                <a:solidFill>
                  <a:schemeClr val="bg1"/>
                </a:solidFill>
                <a:latin typeface="Times New Roman" pitchFamily="18" charset="0"/>
                <a:cs typeface="Times New Roman" pitchFamily="18" charset="0"/>
              </a:rPr>
              <a:t>bienes</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públicos</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por</a:t>
            </a:r>
            <a:r>
              <a:rPr lang="en-US" sz="2400" dirty="0">
                <a:solidFill>
                  <a:schemeClr val="bg1"/>
                </a:solidFill>
                <a:latin typeface="Times New Roman" pitchFamily="18" charset="0"/>
                <a:cs typeface="Times New Roman" pitchFamily="18" charset="0"/>
              </a:rPr>
              <a:t> parte del Estado</a:t>
            </a:r>
          </a:p>
        </p:txBody>
      </p:sp>
      <p:sp>
        <p:nvSpPr>
          <p:cNvPr id="10" name="Title 1"/>
          <p:cNvSpPr>
            <a:spLocks noGrp="1"/>
          </p:cNvSpPr>
          <p:nvPr>
            <p:ph type="ctrTitle"/>
          </p:nvPr>
        </p:nvSpPr>
        <p:spPr>
          <a:xfrm>
            <a:off x="463062" y="5791200"/>
            <a:ext cx="7873657" cy="304800"/>
          </a:xfrm>
          <a:prstGeom prst="rect">
            <a:avLst/>
          </a:prstGeom>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smtClean="0">
                <a:ln>
                  <a:noFill/>
                </a:ln>
                <a:solidFill>
                  <a:srgbClr val="1F497D">
                    <a:lumMod val="60000"/>
                    <a:lumOff val="40000"/>
                  </a:srgbClr>
                </a:solidFill>
                <a:effectLst/>
                <a:uLnTx/>
                <a:uFillTx/>
                <a:latin typeface="HelveticaNeueLT Pro 65 Md"/>
                <a:cs typeface="HelveticaNeueLT Pro 65 Md"/>
              </a:rPr>
              <a:t>Figura</a:t>
            </a:r>
            <a:r>
              <a:rPr kumimoji="0" lang="en-US" sz="1600" b="0" i="0" u="none" strike="noStrike" kern="0" cap="none" spc="0" normalizeH="0" baseline="0" noProof="0" dirty="0" smtClean="0">
                <a:ln>
                  <a:noFill/>
                </a:ln>
                <a:solidFill>
                  <a:srgbClr val="1F497D">
                    <a:lumMod val="60000"/>
                    <a:lumOff val="40000"/>
                  </a:srgbClr>
                </a:solidFill>
                <a:effectLst/>
                <a:uLnTx/>
                <a:uFillTx/>
                <a:latin typeface="HelveticaNeueLT Pro 65 Md"/>
                <a:cs typeface="HelveticaNeueLT Pro 65 Md"/>
              </a:rPr>
              <a:t> 9.9 </a:t>
            </a:r>
            <a:r>
              <a:rPr kumimoji="0" lang="en-US" sz="1600" b="0" i="0" u="none" strike="noStrike" kern="0" cap="none" spc="0" normalizeH="0" baseline="0" noProof="0" dirty="0" err="1" smtClean="0">
                <a:ln>
                  <a:noFill/>
                </a:ln>
                <a:solidFill>
                  <a:sysClr val="windowText" lastClr="000000"/>
                </a:solidFill>
                <a:effectLst/>
                <a:uLnTx/>
                <a:uFillTx/>
                <a:latin typeface="HelveticaNeueLT Pro 65 Md"/>
                <a:cs typeface="HelveticaNeueLT Pro 65 Md"/>
              </a:rPr>
              <a:t>Obtención</a:t>
            </a:r>
            <a:r>
              <a:rPr kumimoji="0" lang="en-US" sz="1600" b="0" i="0" u="none" strike="noStrike" kern="0" cap="none" spc="0" normalizeH="0" baseline="0" noProof="0" dirty="0" smtClean="0">
                <a:ln>
                  <a:noFill/>
                </a:ln>
                <a:solidFill>
                  <a:sysClr val="windowText" lastClr="000000"/>
                </a:solidFill>
                <a:effectLst/>
                <a:uLnTx/>
                <a:uFillTx/>
                <a:latin typeface="HelveticaNeueLT Pro 65 Md"/>
                <a:cs typeface="HelveticaNeueLT Pro 65 Md"/>
              </a:rPr>
              <a:t> de </a:t>
            </a:r>
            <a:r>
              <a:rPr kumimoji="0" lang="en-US" sz="1600" b="0" i="0" u="none" strike="noStrike" kern="0" cap="none" spc="0" normalizeH="0" baseline="0" noProof="0" dirty="0" err="1" smtClean="0">
                <a:ln>
                  <a:noFill/>
                </a:ln>
                <a:solidFill>
                  <a:sysClr val="windowText" lastClr="000000"/>
                </a:solidFill>
                <a:effectLst/>
                <a:uLnTx/>
                <a:uFillTx/>
                <a:latin typeface="HelveticaNeueLT Pro 65 Md"/>
                <a:cs typeface="HelveticaNeueLT Pro 65 Md"/>
              </a:rPr>
              <a:t>una</a:t>
            </a:r>
            <a:r>
              <a:rPr kumimoji="0" lang="en-US" sz="1600" b="0" i="0" u="none" strike="noStrike" kern="0" cap="none" spc="0" normalizeH="0" baseline="0" noProof="0" dirty="0" smtClean="0">
                <a:ln>
                  <a:noFill/>
                </a:ln>
                <a:solidFill>
                  <a:sysClr val="windowText" lastClr="000000"/>
                </a:solidFill>
                <a:effectLst/>
                <a:uLnTx/>
                <a:uFillTx/>
                <a:latin typeface="HelveticaNeueLT Pro 65 Md"/>
                <a:cs typeface="HelveticaNeueLT Pro 65 Md"/>
              </a:rPr>
              <a:t> </a:t>
            </a:r>
            <a:r>
              <a:rPr kumimoji="0" lang="en-US" sz="1600" b="0" i="0" u="none" strike="noStrike" kern="0" cap="none" spc="0" normalizeH="0" baseline="0" noProof="0" dirty="0" err="1" smtClean="0">
                <a:ln>
                  <a:noFill/>
                </a:ln>
                <a:solidFill>
                  <a:sysClr val="windowText" lastClr="000000"/>
                </a:solidFill>
                <a:effectLst/>
                <a:uLnTx/>
                <a:uFillTx/>
                <a:latin typeface="HelveticaNeueLT Pro 65 Md"/>
                <a:cs typeface="HelveticaNeueLT Pro 65 Md"/>
              </a:rPr>
              <a:t>curva</a:t>
            </a:r>
            <a:r>
              <a:rPr kumimoji="0" lang="en-US" sz="1600" b="0" i="0" u="none" strike="noStrike" kern="0" cap="none" spc="0" normalizeH="0" baseline="0" noProof="0" dirty="0" smtClean="0">
                <a:ln>
                  <a:noFill/>
                </a:ln>
                <a:solidFill>
                  <a:sysClr val="windowText" lastClr="000000"/>
                </a:solidFill>
                <a:effectLst/>
                <a:uLnTx/>
                <a:uFillTx/>
                <a:latin typeface="HelveticaNeueLT Pro 65 Md"/>
                <a:cs typeface="HelveticaNeueLT Pro 65 Md"/>
              </a:rPr>
              <a:t> de </a:t>
            </a:r>
            <a:r>
              <a:rPr kumimoji="0" lang="en-US" sz="1600" b="0" i="0" u="none" strike="noStrike" kern="0" cap="none" spc="0" normalizeH="0" baseline="0" noProof="0" dirty="0" err="1" smtClean="0">
                <a:ln>
                  <a:noFill/>
                </a:ln>
                <a:solidFill>
                  <a:sysClr val="windowText" lastClr="000000"/>
                </a:solidFill>
                <a:effectLst/>
                <a:uLnTx/>
                <a:uFillTx/>
                <a:latin typeface="HelveticaNeueLT Pro 65 Md"/>
                <a:cs typeface="HelveticaNeueLT Pro 65 Md"/>
              </a:rPr>
              <a:t>demanda</a:t>
            </a:r>
            <a:r>
              <a:rPr kumimoji="0" lang="en-US" sz="1600" b="0" i="0" u="none" strike="noStrike" kern="0" cap="none" spc="0" normalizeH="0" baseline="0" noProof="0" dirty="0" smtClean="0">
                <a:ln>
                  <a:noFill/>
                </a:ln>
                <a:solidFill>
                  <a:sysClr val="windowText" lastClr="000000"/>
                </a:solidFill>
                <a:effectLst/>
                <a:uLnTx/>
                <a:uFillTx/>
                <a:latin typeface="HelveticaNeueLT Pro 65 Md"/>
                <a:cs typeface="HelveticaNeueLT Pro 65 Md"/>
              </a:rPr>
              <a:t> del</a:t>
            </a:r>
            <a:r>
              <a:rPr kumimoji="0" lang="en-US" sz="1600" b="0" i="0" u="none" strike="noStrike" kern="0" cap="none" spc="0" normalizeH="0" noProof="0" dirty="0" smtClean="0">
                <a:ln>
                  <a:noFill/>
                </a:ln>
                <a:solidFill>
                  <a:sysClr val="windowText" lastClr="000000"/>
                </a:solidFill>
                <a:effectLst/>
                <a:uLnTx/>
                <a:uFillTx/>
                <a:latin typeface="HelveticaNeueLT Pro 65 Md"/>
                <a:cs typeface="HelveticaNeueLT Pro 65 Md"/>
              </a:rPr>
              <a:t> </a:t>
            </a:r>
            <a:r>
              <a:rPr kumimoji="0" lang="en-US" sz="1600" b="0" i="0" u="none" strike="noStrike" kern="0" cap="none" spc="0" normalizeH="0" noProof="0" dirty="0" err="1" smtClean="0">
                <a:ln>
                  <a:noFill/>
                </a:ln>
                <a:solidFill>
                  <a:sysClr val="windowText" lastClr="000000"/>
                </a:solidFill>
                <a:effectLst/>
                <a:uLnTx/>
                <a:uFillTx/>
                <a:latin typeface="HelveticaNeueLT Pro 65 Md"/>
                <a:cs typeface="HelveticaNeueLT Pro 65 Md"/>
              </a:rPr>
              <a:t>mercado</a:t>
            </a:r>
            <a:r>
              <a:rPr kumimoji="0" lang="en-US" sz="1600" b="0" i="0" u="none" strike="noStrike" kern="0" cap="none" spc="0" normalizeH="0" noProof="0" dirty="0" smtClean="0">
                <a:ln>
                  <a:noFill/>
                </a:ln>
                <a:solidFill>
                  <a:sysClr val="windowText" lastClr="000000"/>
                </a:solidFill>
                <a:effectLst/>
                <a:uLnTx/>
                <a:uFillTx/>
                <a:latin typeface="HelveticaNeueLT Pro 65 Md"/>
                <a:cs typeface="HelveticaNeueLT Pro 65 Md"/>
              </a:rPr>
              <a:t> para un </a:t>
            </a:r>
            <a:r>
              <a:rPr kumimoji="0" lang="en-US" sz="1600" b="0" i="0" u="none" strike="noStrike" kern="0" cap="none" spc="0" normalizeH="0" noProof="0" dirty="0" err="1" smtClean="0">
                <a:ln>
                  <a:noFill/>
                </a:ln>
                <a:solidFill>
                  <a:sysClr val="windowText" lastClr="000000"/>
                </a:solidFill>
                <a:effectLst/>
                <a:uLnTx/>
                <a:uFillTx/>
                <a:latin typeface="HelveticaNeueLT Pro 65 Md"/>
                <a:cs typeface="HelveticaNeueLT Pro 65 Md"/>
              </a:rPr>
              <a:t>bien</a:t>
            </a:r>
            <a:r>
              <a:rPr kumimoji="0" lang="en-US" sz="1600" b="0" i="0" u="none" strike="noStrike" kern="0" cap="none" spc="0" normalizeH="0" noProof="0" dirty="0" smtClean="0">
                <a:ln>
                  <a:noFill/>
                </a:ln>
                <a:solidFill>
                  <a:sysClr val="windowText" lastClr="000000"/>
                </a:solidFill>
                <a:effectLst/>
                <a:uLnTx/>
                <a:uFillTx/>
                <a:latin typeface="HelveticaNeueLT Pro 65 Md"/>
                <a:cs typeface="HelveticaNeueLT Pro 65 Md"/>
              </a:rPr>
              <a:t> </a:t>
            </a:r>
            <a:r>
              <a:rPr kumimoji="0" lang="en-US" sz="1600" b="0" i="0" u="none" strike="noStrike" kern="0" cap="none" spc="0" normalizeH="0" noProof="0" dirty="0" err="1" smtClean="0">
                <a:ln>
                  <a:noFill/>
                </a:ln>
                <a:solidFill>
                  <a:sysClr val="windowText" lastClr="000000"/>
                </a:solidFill>
                <a:effectLst/>
                <a:uLnTx/>
                <a:uFillTx/>
                <a:latin typeface="HelveticaNeueLT Pro 65 Md"/>
                <a:cs typeface="HelveticaNeueLT Pro 65 Md"/>
              </a:rPr>
              <a:t>privado</a:t>
            </a:r>
            <a:endParaRPr kumimoji="0" lang="en-US" sz="1600" b="0" i="0" u="none" strike="noStrike" kern="0" cap="none" spc="0" normalizeH="0" baseline="0" noProof="0" dirty="0">
              <a:ln>
                <a:noFill/>
              </a:ln>
              <a:solidFill>
                <a:sysClr val="windowText" lastClr="000000"/>
              </a:solidFill>
              <a:effectLst/>
              <a:uLnTx/>
              <a:uFillTx/>
              <a:latin typeface="HelveticaNeueLT Pro 65 Md"/>
              <a:cs typeface="HelveticaNeueLT Pro 65 Md"/>
            </a:endParaRPr>
          </a:p>
        </p:txBody>
      </p:sp>
      <p:pic>
        <p:nvPicPr>
          <p:cNvPr id="11" name="Picture 10" descr="ALL_Exhibit_09.09_01.ps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286000"/>
            <a:ext cx="8322660" cy="2527300"/>
          </a:xfrm>
          <a:prstGeom prst="rect">
            <a:avLst/>
          </a:prstGeom>
        </p:spPr>
      </p:pic>
      <p:pic>
        <p:nvPicPr>
          <p:cNvPr id="12" name="Picture 11" descr="ALL_Exhibit_09.09_02.ps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2286000"/>
            <a:ext cx="8322660" cy="2527300"/>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7118" y="1828800"/>
            <a:ext cx="8709763" cy="3429000"/>
          </a:xfrm>
          <a:prstGeom prst="rect">
            <a:avLst/>
          </a:prstGeom>
        </p:spPr>
      </p:pic>
    </p:spTree>
    <p:extLst>
      <p:ext uri="{BB962C8B-B14F-4D97-AF65-F5344CB8AC3E}">
        <p14:creationId xmlns:p14="http://schemas.microsoft.com/office/powerpoint/2010/main" val="2634759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1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1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85800"/>
            <a:ext cx="9144000" cy="830997"/>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9.4 </a:t>
            </a:r>
            <a:r>
              <a:rPr lang="en-US" sz="2400" dirty="0" err="1">
                <a:solidFill>
                  <a:schemeClr val="bg1"/>
                </a:solidFill>
                <a:latin typeface="Times New Roman" pitchFamily="18" charset="0"/>
                <a:cs typeface="Times New Roman" pitchFamily="18" charset="0"/>
              </a:rPr>
              <a:t>Bienes</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públicos</a:t>
            </a:r>
            <a:r>
              <a:rPr lang="en-US" sz="2400" dirty="0">
                <a:solidFill>
                  <a:schemeClr val="bg1"/>
                </a:solidFill>
                <a:latin typeface="Times New Roman" pitchFamily="18" charset="0"/>
                <a:cs typeface="Times New Roman" pitchFamily="18" charset="0"/>
              </a:rPr>
              <a:t> </a:t>
            </a:r>
          </a:p>
          <a:p>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Provisión</a:t>
            </a:r>
            <a:r>
              <a:rPr lang="en-US" sz="2400" dirty="0">
                <a:solidFill>
                  <a:schemeClr val="bg1"/>
                </a:solidFill>
                <a:latin typeface="Times New Roman" pitchFamily="18" charset="0"/>
                <a:cs typeface="Times New Roman" pitchFamily="18" charset="0"/>
              </a:rPr>
              <a:t> de </a:t>
            </a:r>
            <a:r>
              <a:rPr lang="en-US" sz="2400" dirty="0" err="1">
                <a:solidFill>
                  <a:schemeClr val="bg1"/>
                </a:solidFill>
                <a:latin typeface="Times New Roman" pitchFamily="18" charset="0"/>
                <a:cs typeface="Times New Roman" pitchFamily="18" charset="0"/>
              </a:rPr>
              <a:t>bienes</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públicos</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por</a:t>
            </a:r>
            <a:r>
              <a:rPr lang="en-US" sz="2400" dirty="0">
                <a:solidFill>
                  <a:schemeClr val="bg1"/>
                </a:solidFill>
                <a:latin typeface="Times New Roman" pitchFamily="18" charset="0"/>
                <a:cs typeface="Times New Roman" pitchFamily="18" charset="0"/>
              </a:rPr>
              <a:t> parte del Estado</a:t>
            </a:r>
          </a:p>
        </p:txBody>
      </p:sp>
      <p:sp>
        <p:nvSpPr>
          <p:cNvPr id="14" name="Title 1"/>
          <p:cNvSpPr>
            <a:spLocks noGrp="1"/>
          </p:cNvSpPr>
          <p:nvPr>
            <p:ph type="ctrTitle"/>
          </p:nvPr>
        </p:nvSpPr>
        <p:spPr>
          <a:xfrm>
            <a:off x="4800600" y="5181600"/>
            <a:ext cx="4114800" cy="609600"/>
          </a:xfrm>
          <a:prstGeom prst="rect">
            <a:avLst/>
          </a:prstGeom>
        </p:spPr>
        <p:txBody>
          <a:bodyPr>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smtClean="0">
                <a:ln>
                  <a:noFill/>
                </a:ln>
                <a:solidFill>
                  <a:srgbClr val="1F497D">
                    <a:lumMod val="60000"/>
                    <a:lumOff val="40000"/>
                  </a:srgbClr>
                </a:solidFill>
                <a:effectLst/>
                <a:uLnTx/>
                <a:uFillTx/>
                <a:latin typeface="HelveticaNeueLT Pro 65 Md"/>
                <a:cs typeface="HelveticaNeueLT Pro 65 Md"/>
              </a:rPr>
              <a:t>Figura</a:t>
            </a:r>
            <a:r>
              <a:rPr kumimoji="0" lang="en-US" sz="1600" b="0" i="0" u="none" strike="noStrike" kern="0" cap="none" spc="0" normalizeH="0" baseline="0" noProof="0" dirty="0" smtClean="0">
                <a:ln>
                  <a:noFill/>
                </a:ln>
                <a:solidFill>
                  <a:srgbClr val="1F497D">
                    <a:lumMod val="60000"/>
                    <a:lumOff val="40000"/>
                  </a:srgbClr>
                </a:solidFill>
                <a:effectLst/>
                <a:uLnTx/>
                <a:uFillTx/>
                <a:latin typeface="HelveticaNeueLT Pro 65 Md"/>
                <a:cs typeface="HelveticaNeueLT Pro 65 Md"/>
              </a:rPr>
              <a:t> 9.10 </a:t>
            </a:r>
            <a:r>
              <a:rPr kumimoji="0" lang="en-US" sz="1600" b="0" i="0" u="none" strike="noStrike" kern="0" cap="none" spc="0" normalizeH="0" baseline="0" noProof="0" dirty="0" err="1" smtClean="0">
                <a:ln>
                  <a:noFill/>
                </a:ln>
                <a:solidFill>
                  <a:sysClr val="windowText" lastClr="000000"/>
                </a:solidFill>
                <a:effectLst/>
                <a:uLnTx/>
                <a:uFillTx/>
                <a:latin typeface="HelveticaNeueLT Pro 65 Md"/>
                <a:cs typeface="HelveticaNeueLT Pro 65 Md"/>
              </a:rPr>
              <a:t>Obtención</a:t>
            </a:r>
            <a:r>
              <a:rPr kumimoji="0" lang="en-US" sz="1600" b="0" i="0" u="none" strike="noStrike" kern="0" cap="none" spc="0" normalizeH="0" baseline="0" noProof="0" dirty="0" smtClean="0">
                <a:ln>
                  <a:noFill/>
                </a:ln>
                <a:solidFill>
                  <a:sysClr val="windowText" lastClr="000000"/>
                </a:solidFill>
                <a:effectLst/>
                <a:uLnTx/>
                <a:uFillTx/>
                <a:latin typeface="HelveticaNeueLT Pro 65 Md"/>
                <a:cs typeface="HelveticaNeueLT Pro 65 Md"/>
              </a:rPr>
              <a:t> de </a:t>
            </a:r>
            <a:r>
              <a:rPr kumimoji="0" lang="en-US" sz="1600" b="0" i="0" u="none" strike="noStrike" kern="0" cap="none" spc="0" normalizeH="0" baseline="0" noProof="0" dirty="0" err="1" smtClean="0">
                <a:ln>
                  <a:noFill/>
                </a:ln>
                <a:solidFill>
                  <a:sysClr val="windowText" lastClr="000000"/>
                </a:solidFill>
                <a:effectLst/>
                <a:uLnTx/>
                <a:uFillTx/>
                <a:latin typeface="HelveticaNeueLT Pro 65 Md"/>
                <a:cs typeface="HelveticaNeueLT Pro 65 Md"/>
              </a:rPr>
              <a:t>una</a:t>
            </a:r>
            <a:r>
              <a:rPr kumimoji="0" lang="en-US" sz="1600" b="0" i="0" u="none" strike="noStrike" kern="0" cap="none" spc="0" normalizeH="0" baseline="0" noProof="0" dirty="0" smtClean="0">
                <a:ln>
                  <a:noFill/>
                </a:ln>
                <a:solidFill>
                  <a:sysClr val="windowText" lastClr="000000"/>
                </a:solidFill>
                <a:effectLst/>
                <a:uLnTx/>
                <a:uFillTx/>
                <a:latin typeface="HelveticaNeueLT Pro 65 Md"/>
                <a:cs typeface="HelveticaNeueLT Pro 65 Md"/>
              </a:rPr>
              <a:t> </a:t>
            </a:r>
            <a:r>
              <a:rPr kumimoji="0" lang="en-US" sz="1600" b="0" i="0" u="none" strike="noStrike" kern="0" cap="none" spc="0" normalizeH="0" baseline="0" noProof="0" dirty="0" err="1" smtClean="0">
                <a:ln>
                  <a:noFill/>
                </a:ln>
                <a:solidFill>
                  <a:sysClr val="windowText" lastClr="000000"/>
                </a:solidFill>
                <a:effectLst/>
                <a:uLnTx/>
                <a:uFillTx/>
                <a:latin typeface="HelveticaNeueLT Pro 65 Md"/>
                <a:cs typeface="HelveticaNeueLT Pro 65 Md"/>
              </a:rPr>
              <a:t>curva</a:t>
            </a:r>
            <a:r>
              <a:rPr kumimoji="0" lang="en-US" sz="1600" b="0" i="0" u="none" strike="noStrike" kern="0" cap="none" spc="0" normalizeH="0" baseline="0" noProof="0" dirty="0" smtClean="0">
                <a:ln>
                  <a:noFill/>
                </a:ln>
                <a:solidFill>
                  <a:sysClr val="windowText" lastClr="000000"/>
                </a:solidFill>
                <a:effectLst/>
                <a:uLnTx/>
                <a:uFillTx/>
                <a:latin typeface="HelveticaNeueLT Pro 65 Md"/>
                <a:cs typeface="HelveticaNeueLT Pro 65 Md"/>
              </a:rPr>
              <a:t> de </a:t>
            </a:r>
            <a:r>
              <a:rPr kumimoji="0" lang="en-US" sz="1600" b="0" i="0" u="none" strike="noStrike" kern="0" cap="none" spc="0" normalizeH="0" baseline="0" noProof="0" dirty="0" err="1" smtClean="0">
                <a:ln>
                  <a:noFill/>
                </a:ln>
                <a:solidFill>
                  <a:sysClr val="windowText" lastClr="000000"/>
                </a:solidFill>
                <a:effectLst/>
                <a:uLnTx/>
                <a:uFillTx/>
                <a:latin typeface="HelveticaNeueLT Pro 65 Md"/>
                <a:cs typeface="HelveticaNeueLT Pro 65 Md"/>
              </a:rPr>
              <a:t>demanda</a:t>
            </a:r>
            <a:r>
              <a:rPr kumimoji="0" lang="en-US" sz="1600" b="0" i="0" u="none" strike="noStrike" kern="0" cap="none" spc="0" normalizeH="0" baseline="0" noProof="0" dirty="0" smtClean="0">
                <a:ln>
                  <a:noFill/>
                </a:ln>
                <a:solidFill>
                  <a:sysClr val="windowText" lastClr="000000"/>
                </a:solidFill>
                <a:effectLst/>
                <a:uLnTx/>
                <a:uFillTx/>
                <a:latin typeface="HelveticaNeueLT Pro 65 Md"/>
                <a:cs typeface="HelveticaNeueLT Pro 65 Md"/>
              </a:rPr>
              <a:t> del </a:t>
            </a:r>
            <a:r>
              <a:rPr kumimoji="0" lang="en-US" sz="1600" b="0" i="0" u="none" strike="noStrike" kern="0" cap="none" spc="0" normalizeH="0" baseline="0" noProof="0" dirty="0" err="1" smtClean="0">
                <a:ln>
                  <a:noFill/>
                </a:ln>
                <a:solidFill>
                  <a:sysClr val="windowText" lastClr="000000"/>
                </a:solidFill>
                <a:effectLst/>
                <a:uLnTx/>
                <a:uFillTx/>
                <a:latin typeface="HelveticaNeueLT Pro 65 Md"/>
                <a:cs typeface="HelveticaNeueLT Pro 65 Md"/>
              </a:rPr>
              <a:t>mercado</a:t>
            </a:r>
            <a:r>
              <a:rPr kumimoji="0" lang="en-US" sz="1600" b="0" i="0" u="none" strike="noStrike" kern="0" cap="none" spc="0" normalizeH="0" baseline="0" noProof="0" dirty="0" smtClean="0">
                <a:ln>
                  <a:noFill/>
                </a:ln>
                <a:solidFill>
                  <a:sysClr val="windowText" lastClr="000000"/>
                </a:solidFill>
                <a:effectLst/>
                <a:uLnTx/>
                <a:uFillTx/>
                <a:latin typeface="HelveticaNeueLT Pro 65 Md"/>
                <a:cs typeface="HelveticaNeueLT Pro 65 Md"/>
              </a:rPr>
              <a:t> para un </a:t>
            </a:r>
            <a:r>
              <a:rPr kumimoji="0" lang="en-US" sz="1600" b="0" i="0" u="none" strike="noStrike" kern="0" cap="none" spc="0" normalizeH="0" baseline="0" noProof="0" dirty="0" err="1" smtClean="0">
                <a:ln>
                  <a:noFill/>
                </a:ln>
                <a:solidFill>
                  <a:sysClr val="windowText" lastClr="000000"/>
                </a:solidFill>
                <a:effectLst/>
                <a:uLnTx/>
                <a:uFillTx/>
                <a:latin typeface="HelveticaNeueLT Pro 65 Md"/>
                <a:cs typeface="HelveticaNeueLT Pro 65 Md"/>
              </a:rPr>
              <a:t>bien</a:t>
            </a:r>
            <a:r>
              <a:rPr kumimoji="0" lang="en-US" sz="1600" b="0" i="0" u="none" strike="noStrike" kern="0" cap="none" spc="0" normalizeH="0" baseline="0" noProof="0" dirty="0" smtClean="0">
                <a:ln>
                  <a:noFill/>
                </a:ln>
                <a:solidFill>
                  <a:sysClr val="windowText" lastClr="000000"/>
                </a:solidFill>
                <a:effectLst/>
                <a:uLnTx/>
                <a:uFillTx/>
                <a:latin typeface="HelveticaNeueLT Pro 65 Md"/>
                <a:cs typeface="HelveticaNeueLT Pro 65 Md"/>
              </a:rPr>
              <a:t> </a:t>
            </a:r>
            <a:r>
              <a:rPr kumimoji="0" lang="en-US" sz="1600" b="0" i="0" u="none" strike="noStrike" kern="0" cap="none" spc="0" normalizeH="0" baseline="0" noProof="0" dirty="0" err="1" smtClean="0">
                <a:ln>
                  <a:noFill/>
                </a:ln>
                <a:solidFill>
                  <a:sysClr val="windowText" lastClr="000000"/>
                </a:solidFill>
                <a:effectLst/>
                <a:uLnTx/>
                <a:uFillTx/>
                <a:latin typeface="HelveticaNeueLT Pro 65 Md"/>
                <a:cs typeface="HelveticaNeueLT Pro 65 Md"/>
              </a:rPr>
              <a:t>público</a:t>
            </a:r>
            <a:endParaRPr kumimoji="0" lang="en-US" sz="1600" b="0" i="0" u="none" strike="noStrike" kern="0" cap="none" spc="0" normalizeH="0" baseline="0" noProof="0" dirty="0">
              <a:ln>
                <a:noFill/>
              </a:ln>
              <a:solidFill>
                <a:sysClr val="windowText" lastClr="000000"/>
              </a:solidFill>
              <a:effectLst/>
              <a:uLnTx/>
              <a:uFillTx/>
              <a:latin typeface="HelveticaNeueLT Pro 65 Md"/>
              <a:cs typeface="HelveticaNeueLT Pro 65 Md"/>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0" y="1751849"/>
            <a:ext cx="1828800" cy="4943338"/>
          </a:xfrm>
          <a:prstGeom prst="rect">
            <a:avLst/>
          </a:prstGeom>
        </p:spPr>
      </p:pic>
    </p:spTree>
    <p:extLst>
      <p:ext uri="{BB962C8B-B14F-4D97-AF65-F5344CB8AC3E}">
        <p14:creationId xmlns:p14="http://schemas.microsoft.com/office/powerpoint/2010/main" val="2066068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1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85800"/>
            <a:ext cx="9144000" cy="830997"/>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9.4 </a:t>
            </a:r>
            <a:r>
              <a:rPr lang="en-US" sz="2400" dirty="0" err="1">
                <a:solidFill>
                  <a:schemeClr val="bg1"/>
                </a:solidFill>
                <a:latin typeface="Times New Roman" pitchFamily="18" charset="0"/>
                <a:cs typeface="Times New Roman" pitchFamily="18" charset="0"/>
              </a:rPr>
              <a:t>Bienes</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públicos</a:t>
            </a:r>
            <a:r>
              <a:rPr lang="en-US" sz="2400" dirty="0">
                <a:solidFill>
                  <a:schemeClr val="bg1"/>
                </a:solidFill>
                <a:latin typeface="Times New Roman" pitchFamily="18" charset="0"/>
                <a:cs typeface="Times New Roman" pitchFamily="18" charset="0"/>
              </a:rPr>
              <a:t> </a:t>
            </a:r>
          </a:p>
          <a:p>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Provisión</a:t>
            </a:r>
            <a:r>
              <a:rPr lang="en-US" sz="2400" dirty="0">
                <a:solidFill>
                  <a:schemeClr val="bg1"/>
                </a:solidFill>
                <a:latin typeface="Times New Roman" pitchFamily="18" charset="0"/>
                <a:cs typeface="Times New Roman" pitchFamily="18" charset="0"/>
              </a:rPr>
              <a:t> de </a:t>
            </a:r>
            <a:r>
              <a:rPr lang="en-US" sz="2400" dirty="0" err="1">
                <a:solidFill>
                  <a:schemeClr val="bg1"/>
                </a:solidFill>
                <a:latin typeface="Times New Roman" pitchFamily="18" charset="0"/>
                <a:cs typeface="Times New Roman" pitchFamily="18" charset="0"/>
              </a:rPr>
              <a:t>bienes</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públicos</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por</a:t>
            </a:r>
            <a:r>
              <a:rPr lang="en-US" sz="2400" dirty="0">
                <a:solidFill>
                  <a:schemeClr val="bg1"/>
                </a:solidFill>
                <a:latin typeface="Times New Roman" pitchFamily="18" charset="0"/>
                <a:cs typeface="Times New Roman" pitchFamily="18" charset="0"/>
              </a:rPr>
              <a:t> parte del Estado</a:t>
            </a:r>
          </a:p>
        </p:txBody>
      </p:sp>
      <p:sp>
        <p:nvSpPr>
          <p:cNvPr id="10" name="Title 1"/>
          <p:cNvSpPr>
            <a:spLocks noGrp="1"/>
          </p:cNvSpPr>
          <p:nvPr>
            <p:ph type="ctrTitle"/>
          </p:nvPr>
        </p:nvSpPr>
        <p:spPr>
          <a:xfrm>
            <a:off x="609600" y="5943600"/>
            <a:ext cx="7924800" cy="304800"/>
          </a:xfrm>
          <a:prstGeom prst="rect">
            <a:avLst/>
          </a:prstGeom>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smtClean="0">
                <a:ln>
                  <a:noFill/>
                </a:ln>
                <a:solidFill>
                  <a:srgbClr val="1F497D">
                    <a:lumMod val="60000"/>
                    <a:lumOff val="40000"/>
                  </a:srgbClr>
                </a:solidFill>
                <a:effectLst/>
                <a:uLnTx/>
                <a:uFillTx/>
                <a:latin typeface="HelveticaNeueLT Pro 65 Md"/>
                <a:cs typeface="HelveticaNeueLT Pro 65 Md"/>
              </a:rPr>
              <a:t>Figura</a:t>
            </a:r>
            <a:r>
              <a:rPr kumimoji="0" lang="en-US" sz="1600" b="0" i="0" u="none" strike="noStrike" kern="0" cap="none" spc="0" normalizeH="0" baseline="0" noProof="0" dirty="0" smtClean="0">
                <a:ln>
                  <a:noFill/>
                </a:ln>
                <a:solidFill>
                  <a:srgbClr val="1F497D">
                    <a:lumMod val="60000"/>
                    <a:lumOff val="40000"/>
                  </a:srgbClr>
                </a:solidFill>
                <a:effectLst/>
                <a:uLnTx/>
                <a:uFillTx/>
                <a:latin typeface="HelveticaNeueLT Pro 65 Md"/>
                <a:cs typeface="HelveticaNeueLT Pro 65 Md"/>
              </a:rPr>
              <a:t> 9.11 </a:t>
            </a:r>
            <a:r>
              <a:rPr kumimoji="0" lang="en-US" sz="1600" b="0" i="0" u="none" strike="noStrike" kern="0" cap="none" spc="0" normalizeH="0" baseline="0" noProof="0" dirty="0" smtClean="0">
                <a:ln>
                  <a:noFill/>
                </a:ln>
                <a:solidFill>
                  <a:sysClr val="windowText" lastClr="000000"/>
                </a:solidFill>
                <a:effectLst/>
                <a:uLnTx/>
                <a:uFillTx/>
                <a:latin typeface="HelveticaNeueLT Pro 65 Md"/>
                <a:cs typeface="HelveticaNeueLT Pro 65 Md"/>
              </a:rPr>
              <a:t>El </a:t>
            </a:r>
            <a:r>
              <a:rPr kumimoji="0" lang="en-US" sz="1600" b="0" i="0" u="none" strike="noStrike" kern="0" cap="none" spc="0" normalizeH="0" baseline="0" noProof="0" dirty="0" err="1" smtClean="0">
                <a:ln>
                  <a:noFill/>
                </a:ln>
                <a:solidFill>
                  <a:sysClr val="windowText" lastClr="000000"/>
                </a:solidFill>
                <a:effectLst/>
                <a:uLnTx/>
                <a:uFillTx/>
                <a:latin typeface="HelveticaNeueLT Pro 65 Md"/>
                <a:cs typeface="HelveticaNeueLT Pro 65 Md"/>
              </a:rPr>
              <a:t>punto</a:t>
            </a:r>
            <a:r>
              <a:rPr kumimoji="0" lang="en-US" sz="1600" b="0" i="0" u="none" strike="noStrike" kern="0" cap="none" spc="0" normalizeH="0" noProof="0" dirty="0" smtClean="0">
                <a:ln>
                  <a:noFill/>
                </a:ln>
                <a:solidFill>
                  <a:sysClr val="windowText" lastClr="000000"/>
                </a:solidFill>
                <a:effectLst/>
                <a:uLnTx/>
                <a:uFillTx/>
                <a:latin typeface="HelveticaNeueLT Pro 65 Md"/>
                <a:cs typeface="HelveticaNeueLT Pro 65 Md"/>
              </a:rPr>
              <a:t> de </a:t>
            </a:r>
            <a:r>
              <a:rPr kumimoji="0" lang="en-US" sz="1600" b="0" i="0" u="none" strike="noStrike" kern="0" cap="none" spc="0" normalizeH="0" noProof="0" dirty="0" err="1" smtClean="0">
                <a:ln>
                  <a:noFill/>
                </a:ln>
                <a:solidFill>
                  <a:sysClr val="windowText" lastClr="000000"/>
                </a:solidFill>
                <a:effectLst/>
                <a:uLnTx/>
                <a:uFillTx/>
                <a:latin typeface="HelveticaNeueLT Pro 65 Md"/>
                <a:cs typeface="HelveticaNeueLT Pro 65 Md"/>
              </a:rPr>
              <a:t>equilibrio</a:t>
            </a:r>
            <a:r>
              <a:rPr kumimoji="0" lang="en-US" sz="1600" b="0" i="0" u="none" strike="noStrike" kern="0" cap="none" spc="0" normalizeH="0" noProof="0" dirty="0" smtClean="0">
                <a:ln>
                  <a:noFill/>
                </a:ln>
                <a:solidFill>
                  <a:sysClr val="windowText" lastClr="000000"/>
                </a:solidFill>
                <a:effectLst/>
                <a:uLnTx/>
                <a:uFillTx/>
                <a:latin typeface="HelveticaNeueLT Pro 65 Md"/>
                <a:cs typeface="HelveticaNeueLT Pro 65 Md"/>
              </a:rPr>
              <a:t> para </a:t>
            </a:r>
            <a:r>
              <a:rPr kumimoji="0" lang="en-US" sz="1600" b="0" i="0" u="none" strike="noStrike" kern="0" cap="none" spc="0" normalizeH="0" noProof="0" dirty="0" err="1" smtClean="0">
                <a:ln>
                  <a:noFill/>
                </a:ln>
                <a:solidFill>
                  <a:sysClr val="windowText" lastClr="000000"/>
                </a:solidFill>
                <a:effectLst/>
                <a:uLnTx/>
                <a:uFillTx/>
                <a:latin typeface="HelveticaNeueLT Pro 65 Md"/>
                <a:cs typeface="HelveticaNeueLT Pro 65 Md"/>
              </a:rPr>
              <a:t>proporcionar</a:t>
            </a:r>
            <a:r>
              <a:rPr kumimoji="0" lang="en-US" sz="1600" b="0" i="0" u="none" strike="noStrike" kern="0" cap="none" spc="0" normalizeH="0" noProof="0" dirty="0" smtClean="0">
                <a:ln>
                  <a:noFill/>
                </a:ln>
                <a:solidFill>
                  <a:sysClr val="windowText" lastClr="000000"/>
                </a:solidFill>
                <a:effectLst/>
                <a:uLnTx/>
                <a:uFillTx/>
                <a:latin typeface="HelveticaNeueLT Pro 65 Md"/>
                <a:cs typeface="HelveticaNeueLT Pro 65 Md"/>
              </a:rPr>
              <a:t> un </a:t>
            </a:r>
            <a:r>
              <a:rPr kumimoji="0" lang="en-US" sz="1600" b="0" i="0" u="none" strike="noStrike" kern="0" cap="none" spc="0" normalizeH="0" noProof="0" dirty="0" err="1" smtClean="0">
                <a:ln>
                  <a:noFill/>
                </a:ln>
                <a:solidFill>
                  <a:sysClr val="windowText" lastClr="000000"/>
                </a:solidFill>
                <a:effectLst/>
                <a:uLnTx/>
                <a:uFillTx/>
                <a:latin typeface="HelveticaNeueLT Pro 65 Md"/>
                <a:cs typeface="HelveticaNeueLT Pro 65 Md"/>
              </a:rPr>
              <a:t>bien</a:t>
            </a:r>
            <a:r>
              <a:rPr kumimoji="0" lang="en-US" sz="1600" b="0" i="0" u="none" strike="noStrike" kern="0" cap="none" spc="0" normalizeH="0" noProof="0" dirty="0" smtClean="0">
                <a:ln>
                  <a:noFill/>
                </a:ln>
                <a:solidFill>
                  <a:sysClr val="windowText" lastClr="000000"/>
                </a:solidFill>
                <a:effectLst/>
                <a:uLnTx/>
                <a:uFillTx/>
                <a:latin typeface="HelveticaNeueLT Pro 65 Md"/>
                <a:cs typeface="HelveticaNeueLT Pro 65 Md"/>
              </a:rPr>
              <a:t> </a:t>
            </a:r>
            <a:r>
              <a:rPr kumimoji="0" lang="en-US" sz="1600" b="0" i="0" u="none" strike="noStrike" kern="0" cap="none" spc="0" normalizeH="0" noProof="0" dirty="0" err="1" smtClean="0">
                <a:ln>
                  <a:noFill/>
                </a:ln>
                <a:solidFill>
                  <a:sysClr val="windowText" lastClr="000000"/>
                </a:solidFill>
                <a:effectLst/>
                <a:uLnTx/>
                <a:uFillTx/>
                <a:latin typeface="HelveticaNeueLT Pro 65 Md"/>
                <a:cs typeface="HelveticaNeueLT Pro 65 Md"/>
              </a:rPr>
              <a:t>público</a:t>
            </a:r>
            <a:endParaRPr kumimoji="0" lang="en-US" sz="1600" b="0" i="0" u="none" strike="noStrike" kern="0" cap="none" spc="0" normalizeH="0" baseline="0" noProof="0" dirty="0">
              <a:ln>
                <a:noFill/>
              </a:ln>
              <a:solidFill>
                <a:sysClr val="windowText" lastClr="000000"/>
              </a:solidFill>
              <a:effectLst/>
              <a:uLnTx/>
              <a:uFillTx/>
              <a:latin typeface="HelveticaNeueLT Pro 65 Md"/>
              <a:cs typeface="HelveticaNeueLT Pro 65 Md"/>
            </a:endParaRPr>
          </a:p>
        </p:txBody>
      </p:sp>
      <p:pic>
        <p:nvPicPr>
          <p:cNvPr id="11" name="Picture 10" descr="ALL_Exhibit_09.11_01.ps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1828800"/>
            <a:ext cx="3962400" cy="3569469"/>
          </a:xfrm>
          <a:prstGeom prst="rect">
            <a:avLst/>
          </a:prstGeom>
        </p:spPr>
      </p:pic>
      <p:pic>
        <p:nvPicPr>
          <p:cNvPr id="12" name="Picture 11" descr="ALL_Exhibit_09.11_02.ps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0800" y="1828800"/>
            <a:ext cx="3962400" cy="3569469"/>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3600" y="1991609"/>
            <a:ext cx="4648200" cy="3618142"/>
          </a:xfrm>
          <a:prstGeom prst="rect">
            <a:avLst/>
          </a:prstGeom>
        </p:spPr>
      </p:pic>
    </p:spTree>
    <p:extLst>
      <p:ext uri="{BB962C8B-B14F-4D97-AF65-F5344CB8AC3E}">
        <p14:creationId xmlns:p14="http://schemas.microsoft.com/office/powerpoint/2010/main" val="944290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2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2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85800"/>
            <a:ext cx="9144000" cy="830997"/>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9.4 </a:t>
            </a:r>
            <a:r>
              <a:rPr lang="en-US" sz="2400" dirty="0" err="1" smtClean="0">
                <a:solidFill>
                  <a:schemeClr val="bg1"/>
                </a:solidFill>
                <a:latin typeface="Times New Roman" pitchFamily="18" charset="0"/>
                <a:cs typeface="Times New Roman" pitchFamily="18" charset="0"/>
              </a:rPr>
              <a:t>Bienes</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públicos</a:t>
            </a:r>
            <a:endParaRPr lang="en-US" sz="2400" dirty="0" smtClean="0">
              <a:solidFill>
                <a:schemeClr val="bg1"/>
              </a:solidFill>
              <a:latin typeface="Times New Roman" pitchFamily="18" charset="0"/>
              <a:cs typeface="Times New Roman" pitchFamily="18" charset="0"/>
            </a:endParaRPr>
          </a:p>
          <a:p>
            <a:r>
              <a:rPr lang="es-ES" sz="2400" dirty="0">
                <a:solidFill>
                  <a:schemeClr val="bg1"/>
                </a:solidFill>
                <a:latin typeface="Times New Roman" pitchFamily="18" charset="0"/>
                <a:cs typeface="Times New Roman" pitchFamily="18" charset="0"/>
              </a:rPr>
              <a:t>	</a:t>
            </a:r>
            <a:r>
              <a:rPr lang="es-ES" sz="2400" dirty="0" smtClean="0">
                <a:solidFill>
                  <a:schemeClr val="bg1"/>
                </a:solidFill>
                <a:latin typeface="Times New Roman" pitchFamily="18" charset="0"/>
                <a:cs typeface="Times New Roman" pitchFamily="18" charset="0"/>
              </a:rPr>
              <a:t>Provisión privada de bienes públicos</a:t>
            </a:r>
            <a:endParaRPr lang="en-US" sz="2400" dirty="0">
              <a:solidFill>
                <a:schemeClr val="bg1"/>
              </a:solidFill>
              <a:latin typeface="Times New Roman" pitchFamily="18" charset="0"/>
              <a:cs typeface="Times New Roman" pitchFamily="18" charset="0"/>
            </a:endParaRPr>
          </a:p>
        </p:txBody>
      </p:sp>
      <p:sp>
        <p:nvSpPr>
          <p:cNvPr id="2" name="TextBox 1"/>
          <p:cNvSpPr txBox="1"/>
          <p:nvPr/>
        </p:nvSpPr>
        <p:spPr>
          <a:xfrm>
            <a:off x="762000" y="2819400"/>
            <a:ext cx="4495800" cy="1754326"/>
          </a:xfrm>
          <a:prstGeom prst="rect">
            <a:avLst/>
          </a:prstGeom>
          <a:noFill/>
        </p:spPr>
        <p:txBody>
          <a:bodyPr wrap="square" rtlCol="0">
            <a:spAutoFit/>
          </a:bodyPr>
          <a:lstStyle/>
          <a:p>
            <a:r>
              <a:rPr lang="en-US" sz="3600" dirty="0" smtClean="0">
                <a:latin typeface="Times New Roman" pitchFamily="18" charset="0"/>
                <a:cs typeface="Times New Roman" pitchFamily="18" charset="0"/>
              </a:rPr>
              <a:t>¿</a:t>
            </a:r>
            <a:r>
              <a:rPr lang="en-US" sz="3600" dirty="0" err="1" smtClean="0">
                <a:latin typeface="Times New Roman" pitchFamily="18" charset="0"/>
                <a:cs typeface="Times New Roman" pitchFamily="18" charset="0"/>
              </a:rPr>
              <a:t>Pagaste</a:t>
            </a:r>
            <a:r>
              <a:rPr lang="en-US" sz="3600" dirty="0" smtClean="0">
                <a:latin typeface="Times New Roman" pitchFamily="18" charset="0"/>
                <a:cs typeface="Times New Roman" pitchFamily="18" charset="0"/>
              </a:rPr>
              <a:t> el </a:t>
            </a:r>
            <a:r>
              <a:rPr lang="en-US" sz="3600" dirty="0" err="1" smtClean="0">
                <a:latin typeface="Times New Roman" pitchFamily="18" charset="0"/>
                <a:cs typeface="Times New Roman" pitchFamily="18" charset="0"/>
              </a:rPr>
              <a:t>sueldo</a:t>
            </a:r>
            <a:r>
              <a:rPr lang="en-US" sz="3600" dirty="0" smtClean="0">
                <a:latin typeface="Times New Roman" pitchFamily="18" charset="0"/>
                <a:cs typeface="Times New Roman" pitchFamily="18" charset="0"/>
              </a:rPr>
              <a:t> del </a:t>
            </a:r>
            <a:r>
              <a:rPr lang="en-US" sz="3600" dirty="0" err="1" smtClean="0">
                <a:latin typeface="Times New Roman" pitchFamily="18" charset="0"/>
                <a:cs typeface="Times New Roman" pitchFamily="18" charset="0"/>
              </a:rPr>
              <a:t>monstruo</a:t>
            </a:r>
            <a:r>
              <a:rPr lang="en-US" sz="3600" dirty="0" smtClean="0">
                <a:latin typeface="Times New Roman" pitchFamily="18" charset="0"/>
                <a:cs typeface="Times New Roman" pitchFamily="18" charset="0"/>
              </a:rPr>
              <a:t> de las </a:t>
            </a:r>
            <a:r>
              <a:rPr lang="en-US" sz="3600" dirty="0" err="1" smtClean="0">
                <a:latin typeface="Times New Roman" pitchFamily="18" charset="0"/>
                <a:cs typeface="Times New Roman" pitchFamily="18" charset="0"/>
              </a:rPr>
              <a:t>galletas</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1676400"/>
            <a:ext cx="2997398" cy="4513659"/>
          </a:xfrm>
          <a:prstGeom prst="rect">
            <a:avLst/>
          </a:prstGeom>
          <a:ln>
            <a:solidFill>
              <a:srgbClr val="000000"/>
            </a:solidFill>
          </a:ln>
        </p:spPr>
      </p:pic>
    </p:spTree>
    <p:extLst>
      <p:ext uri="{BB962C8B-B14F-4D97-AF65-F5344CB8AC3E}">
        <p14:creationId xmlns:p14="http://schemas.microsoft.com/office/powerpoint/2010/main" val="29573375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85800"/>
            <a:ext cx="9144000" cy="830997"/>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9.4 </a:t>
            </a:r>
            <a:r>
              <a:rPr lang="en-US" sz="2400" dirty="0" err="1">
                <a:solidFill>
                  <a:schemeClr val="bg1"/>
                </a:solidFill>
                <a:latin typeface="Times New Roman" pitchFamily="18" charset="0"/>
                <a:cs typeface="Times New Roman" pitchFamily="18" charset="0"/>
              </a:rPr>
              <a:t>Bienes</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públicos</a:t>
            </a:r>
            <a:endParaRPr lang="en-US" sz="2400" dirty="0">
              <a:solidFill>
                <a:schemeClr val="bg1"/>
              </a:solidFill>
              <a:latin typeface="Times New Roman" pitchFamily="18" charset="0"/>
              <a:cs typeface="Times New Roman" pitchFamily="18" charset="0"/>
            </a:endParaRPr>
          </a:p>
          <a:p>
            <a:r>
              <a:rPr lang="es-ES" sz="2400" dirty="0">
                <a:solidFill>
                  <a:schemeClr val="bg1"/>
                </a:solidFill>
                <a:latin typeface="Times New Roman" pitchFamily="18" charset="0"/>
                <a:cs typeface="Times New Roman" pitchFamily="18" charset="0"/>
              </a:rPr>
              <a:t>	Provisión privada </a:t>
            </a:r>
            <a:r>
              <a:rPr lang="es-ES" sz="2400" dirty="0" smtClean="0">
                <a:solidFill>
                  <a:schemeClr val="bg1"/>
                </a:solidFill>
                <a:latin typeface="Times New Roman" pitchFamily="18" charset="0"/>
                <a:cs typeface="Times New Roman" pitchFamily="18" charset="0"/>
              </a:rPr>
              <a:t>de bienes </a:t>
            </a:r>
            <a:r>
              <a:rPr lang="es-ES" sz="2400" dirty="0">
                <a:solidFill>
                  <a:schemeClr val="bg1"/>
                </a:solidFill>
                <a:latin typeface="Times New Roman" pitchFamily="18" charset="0"/>
                <a:cs typeface="Times New Roman" pitchFamily="18" charset="0"/>
              </a:rPr>
              <a:t>públicos</a:t>
            </a:r>
            <a:endParaRPr lang="en-US" sz="2400" dirty="0">
              <a:solidFill>
                <a:schemeClr val="bg1"/>
              </a:solidFill>
              <a:latin typeface="Times New Roman" pitchFamily="18" charset="0"/>
              <a:cs typeface="Times New Roman"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3500" y="1886117"/>
            <a:ext cx="6477000" cy="3517604"/>
          </a:xfrm>
          <a:prstGeom prst="rect">
            <a:avLst/>
          </a:prstGeom>
          <a:ln>
            <a:solidFill>
              <a:srgbClr val="000000"/>
            </a:solidFill>
          </a:ln>
        </p:spPr>
      </p:pic>
      <p:sp>
        <p:nvSpPr>
          <p:cNvPr id="6" name="TextBox 5"/>
          <p:cNvSpPr txBox="1"/>
          <p:nvPr/>
        </p:nvSpPr>
        <p:spPr>
          <a:xfrm>
            <a:off x="609600" y="5880793"/>
            <a:ext cx="7848600" cy="338554"/>
          </a:xfrm>
          <a:prstGeom prst="rect">
            <a:avLst/>
          </a:prstGeom>
          <a:noFill/>
        </p:spPr>
        <p:txBody>
          <a:bodyPr wrap="square" rtlCol="0">
            <a:spAutoFit/>
          </a:bodyPr>
          <a:lstStyle/>
          <a:p>
            <a:pPr algn="ctr"/>
            <a:r>
              <a:rPr lang="en-US" sz="1600" dirty="0" err="1" smtClean="0">
                <a:solidFill>
                  <a:srgbClr val="0D73C0"/>
                </a:solidFill>
                <a:latin typeface=""/>
              </a:rPr>
              <a:t>Figura</a:t>
            </a:r>
            <a:r>
              <a:rPr lang="en-US" sz="1600" dirty="0" smtClean="0">
                <a:solidFill>
                  <a:srgbClr val="0D73C0"/>
                </a:solidFill>
                <a:latin typeface=""/>
              </a:rPr>
              <a:t>  </a:t>
            </a:r>
            <a:r>
              <a:rPr lang="en-US" sz="1600" dirty="0">
                <a:solidFill>
                  <a:srgbClr val="0D73C0"/>
                </a:solidFill>
                <a:latin typeface=""/>
              </a:rPr>
              <a:t>9.12 </a:t>
            </a:r>
            <a:r>
              <a:rPr lang="en-US" sz="1600" dirty="0" smtClean="0">
                <a:solidFill>
                  <a:srgbClr val="000000"/>
                </a:solidFill>
                <a:latin typeface=""/>
              </a:rPr>
              <a:t>Total de </a:t>
            </a:r>
            <a:r>
              <a:rPr lang="en-US" sz="1600" dirty="0" err="1" smtClean="0">
                <a:solidFill>
                  <a:srgbClr val="000000"/>
                </a:solidFill>
                <a:latin typeface=""/>
              </a:rPr>
              <a:t>donaciones</a:t>
            </a:r>
            <a:r>
              <a:rPr lang="en-US" sz="1600" dirty="0" smtClean="0">
                <a:solidFill>
                  <a:srgbClr val="000000"/>
                </a:solidFill>
                <a:latin typeface=""/>
              </a:rPr>
              <a:t> </a:t>
            </a:r>
            <a:r>
              <a:rPr lang="en-US" sz="1600" dirty="0" err="1" smtClean="0">
                <a:solidFill>
                  <a:srgbClr val="000000"/>
                </a:solidFill>
                <a:latin typeface=""/>
              </a:rPr>
              <a:t>privadas</a:t>
            </a:r>
            <a:r>
              <a:rPr lang="en-US" sz="1600" dirty="0" smtClean="0">
                <a:solidFill>
                  <a:srgbClr val="000000"/>
                </a:solidFill>
                <a:latin typeface=""/>
              </a:rPr>
              <a:t> </a:t>
            </a:r>
            <a:r>
              <a:rPr lang="en-US" sz="1600" dirty="0" err="1" smtClean="0">
                <a:solidFill>
                  <a:srgbClr val="000000"/>
                </a:solidFill>
                <a:latin typeface=""/>
              </a:rPr>
              <a:t>en</a:t>
            </a:r>
            <a:r>
              <a:rPr lang="en-US" sz="1600" dirty="0" smtClean="0">
                <a:solidFill>
                  <a:srgbClr val="000000"/>
                </a:solidFill>
                <a:latin typeface=""/>
              </a:rPr>
              <a:t> EE.UU. a lo largo del </a:t>
            </a:r>
            <a:r>
              <a:rPr lang="en-US" sz="1600" dirty="0" err="1" smtClean="0">
                <a:solidFill>
                  <a:srgbClr val="000000"/>
                </a:solidFill>
                <a:latin typeface=""/>
              </a:rPr>
              <a:t>tiempo</a:t>
            </a:r>
            <a:endParaRPr lang="en-US" sz="1600" dirty="0"/>
          </a:p>
        </p:txBody>
      </p:sp>
    </p:spTree>
    <p:extLst>
      <p:ext uri="{BB962C8B-B14F-4D97-AF65-F5344CB8AC3E}">
        <p14:creationId xmlns:p14="http://schemas.microsoft.com/office/powerpoint/2010/main" val="20707880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85800"/>
            <a:ext cx="9144000" cy="830997"/>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9.4 </a:t>
            </a:r>
            <a:r>
              <a:rPr lang="en-US" sz="2400" dirty="0" err="1">
                <a:solidFill>
                  <a:schemeClr val="bg1"/>
                </a:solidFill>
                <a:latin typeface="Times New Roman" pitchFamily="18" charset="0"/>
                <a:cs typeface="Times New Roman" pitchFamily="18" charset="0"/>
              </a:rPr>
              <a:t>Bienes</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públicos</a:t>
            </a:r>
            <a:endParaRPr lang="en-US" sz="2400" dirty="0">
              <a:solidFill>
                <a:schemeClr val="bg1"/>
              </a:solidFill>
              <a:latin typeface="Times New Roman" pitchFamily="18" charset="0"/>
              <a:cs typeface="Times New Roman" pitchFamily="18" charset="0"/>
            </a:endParaRPr>
          </a:p>
          <a:p>
            <a:r>
              <a:rPr lang="es-ES" sz="2400" dirty="0">
                <a:solidFill>
                  <a:schemeClr val="bg1"/>
                </a:solidFill>
                <a:latin typeface="Times New Roman" pitchFamily="18" charset="0"/>
                <a:cs typeface="Times New Roman" pitchFamily="18" charset="0"/>
              </a:rPr>
              <a:t>	Provisión privada </a:t>
            </a:r>
            <a:r>
              <a:rPr lang="es-ES" sz="2400" dirty="0" smtClean="0">
                <a:solidFill>
                  <a:schemeClr val="bg1"/>
                </a:solidFill>
                <a:latin typeface="Times New Roman" pitchFamily="18" charset="0"/>
                <a:cs typeface="Times New Roman" pitchFamily="18" charset="0"/>
              </a:rPr>
              <a:t>de </a:t>
            </a:r>
            <a:r>
              <a:rPr lang="es-ES" sz="2400" dirty="0">
                <a:solidFill>
                  <a:schemeClr val="bg1"/>
                </a:solidFill>
                <a:latin typeface="Times New Roman" pitchFamily="18" charset="0"/>
                <a:cs typeface="Times New Roman" pitchFamily="18" charset="0"/>
              </a:rPr>
              <a:t>bienes públicos</a:t>
            </a:r>
            <a:endParaRPr lang="en-US" sz="2400" dirty="0">
              <a:solidFill>
                <a:schemeClr val="bg1"/>
              </a:solidFill>
              <a:latin typeface="Times New Roman" pitchFamily="18" charset="0"/>
              <a:cs typeface="Times New Roman" pitchFamily="18" charset="0"/>
            </a:endParaRPr>
          </a:p>
        </p:txBody>
      </p:sp>
      <p:sp>
        <p:nvSpPr>
          <p:cNvPr id="2" name="TextBox 1"/>
          <p:cNvSpPr txBox="1"/>
          <p:nvPr/>
        </p:nvSpPr>
        <p:spPr>
          <a:xfrm>
            <a:off x="457200" y="1905000"/>
            <a:ext cx="8305800" cy="4524315"/>
          </a:xfrm>
          <a:prstGeom prst="rect">
            <a:avLst/>
          </a:prstGeom>
          <a:noFill/>
        </p:spPr>
        <p:txBody>
          <a:bodyPr wrap="square" rtlCol="0">
            <a:spAutoFit/>
          </a:bodyPr>
          <a:lstStyle/>
          <a:p>
            <a:r>
              <a:rPr lang="en-US" sz="3600" dirty="0" smtClean="0">
                <a:latin typeface="Times New Roman" pitchFamily="18" charset="0"/>
                <a:cs typeface="Times New Roman" pitchFamily="18" charset="0"/>
              </a:rPr>
              <a:t>¿Qu</a:t>
            </a:r>
            <a:r>
              <a:rPr lang="es-ES" sz="3600" dirty="0" smtClean="0">
                <a:latin typeface="Times New Roman" pitchFamily="18" charset="0"/>
                <a:cs typeface="Times New Roman" pitchFamily="18" charset="0"/>
              </a:rPr>
              <a:t>é hay de malo </a:t>
            </a:r>
            <a:r>
              <a:rPr lang="es-ES" sz="3600" dirty="0" smtClean="0">
                <a:latin typeface="Times New Roman" pitchFamily="18" charset="0"/>
                <a:cs typeface="Times New Roman" pitchFamily="18" charset="0"/>
              </a:rPr>
              <a:t>en </a:t>
            </a:r>
            <a:r>
              <a:rPr lang="es-ES" sz="3600" dirty="0" smtClean="0">
                <a:latin typeface="Times New Roman" pitchFamily="18" charset="0"/>
                <a:cs typeface="Times New Roman" pitchFamily="18" charset="0"/>
              </a:rPr>
              <a:t>hacer caridad</a:t>
            </a:r>
            <a:r>
              <a:rPr lang="en-US" sz="3600" dirty="0" smtClean="0">
                <a:latin typeface="Times New Roman" pitchFamily="18" charset="0"/>
                <a:cs typeface="Times New Roman" pitchFamily="18" charset="0"/>
              </a:rPr>
              <a:t>?</a:t>
            </a:r>
          </a:p>
          <a:p>
            <a:endParaRPr lang="en-US" sz="3600" dirty="0">
              <a:latin typeface="Times New Roman" pitchFamily="18" charset="0"/>
              <a:cs typeface="Times New Roman" pitchFamily="18" charset="0"/>
            </a:endParaRPr>
          </a:p>
          <a:p>
            <a:pPr marL="571500" indent="-571500">
              <a:buFont typeface="Arial" pitchFamily="34" charset="0"/>
              <a:buChar char="•"/>
            </a:pPr>
            <a:r>
              <a:rPr lang="en-US" sz="3600" dirty="0" err="1" smtClean="0">
                <a:latin typeface="Times New Roman" pitchFamily="18" charset="0"/>
                <a:cs typeface="Times New Roman" pitchFamily="18" charset="0"/>
              </a:rPr>
              <a:t>Puede</a:t>
            </a:r>
            <a:r>
              <a:rPr lang="en-US" sz="3600" dirty="0" smtClean="0">
                <a:latin typeface="Times New Roman" pitchFamily="18" charset="0"/>
                <a:cs typeface="Times New Roman" pitchFamily="18" charset="0"/>
              </a:rPr>
              <a:t> que el </a:t>
            </a:r>
            <a:r>
              <a:rPr lang="en-US" sz="3600" dirty="0" err="1" smtClean="0">
                <a:latin typeface="Times New Roman" pitchFamily="18" charset="0"/>
                <a:cs typeface="Times New Roman" pitchFamily="18" charset="0"/>
              </a:rPr>
              <a:t>dinero</a:t>
            </a:r>
            <a:r>
              <a:rPr lang="en-US" sz="3600" dirty="0" smtClean="0">
                <a:latin typeface="Times New Roman" pitchFamily="18" charset="0"/>
                <a:cs typeface="Times New Roman" pitchFamily="18" charset="0"/>
              </a:rPr>
              <a:t> no </a:t>
            </a:r>
            <a:r>
              <a:rPr lang="en-US" sz="3600" dirty="0" err="1" smtClean="0">
                <a:latin typeface="Times New Roman" pitchFamily="18" charset="0"/>
                <a:cs typeface="Times New Roman" pitchFamily="18" charset="0"/>
              </a:rPr>
              <a:t>llegue</a:t>
            </a:r>
            <a:r>
              <a:rPr lang="en-US" sz="3600" dirty="0" smtClean="0">
                <a:latin typeface="Times New Roman" pitchFamily="18" charset="0"/>
                <a:cs typeface="Times New Roman" pitchFamily="18" charset="0"/>
              </a:rPr>
              <a:t> a </a:t>
            </a:r>
            <a:r>
              <a:rPr lang="en-US" sz="3600" dirty="0" err="1" smtClean="0">
                <a:latin typeface="Times New Roman" pitchFamily="18" charset="0"/>
                <a:cs typeface="Times New Roman" pitchFamily="18" charset="0"/>
              </a:rPr>
              <a:t>los</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sitios</a:t>
            </a:r>
            <a:r>
              <a:rPr lang="en-US" sz="3600" dirty="0" smtClean="0">
                <a:latin typeface="Times New Roman" pitchFamily="18" charset="0"/>
                <a:cs typeface="Times New Roman" pitchFamily="18" charset="0"/>
              </a:rPr>
              <a:t> que m</a:t>
            </a:r>
            <a:r>
              <a:rPr lang="es-ES" sz="3600" dirty="0" err="1" smtClean="0">
                <a:latin typeface="Times New Roman" pitchFamily="18" charset="0"/>
                <a:cs typeface="Times New Roman" pitchFamily="18" charset="0"/>
              </a:rPr>
              <a:t>ás</a:t>
            </a:r>
            <a:r>
              <a:rPr lang="es-ES" sz="3600" dirty="0" smtClean="0">
                <a:latin typeface="Times New Roman" pitchFamily="18" charset="0"/>
                <a:cs typeface="Times New Roman" pitchFamily="18" charset="0"/>
              </a:rPr>
              <a:t> lo </a:t>
            </a:r>
            <a:r>
              <a:rPr lang="es-ES" sz="3600" dirty="0" smtClean="0">
                <a:latin typeface="Times New Roman" pitchFamily="18" charset="0"/>
                <a:cs typeface="Times New Roman" pitchFamily="18" charset="0"/>
              </a:rPr>
              <a:t>necesitan.</a:t>
            </a:r>
            <a:endParaRPr lang="en-US" sz="3600" dirty="0" smtClean="0">
              <a:latin typeface="Times New Roman" pitchFamily="18" charset="0"/>
              <a:cs typeface="Times New Roman" pitchFamily="18" charset="0"/>
            </a:endParaRPr>
          </a:p>
          <a:p>
            <a:pPr marL="571500" indent="-571500">
              <a:buFont typeface="Arial" pitchFamily="34" charset="0"/>
              <a:buChar char="•"/>
            </a:pPr>
            <a:r>
              <a:rPr lang="en-US" sz="3600" dirty="0" err="1" smtClean="0">
                <a:latin typeface="Times New Roman" pitchFamily="18" charset="0"/>
                <a:cs typeface="Times New Roman" pitchFamily="18" charset="0"/>
              </a:rPr>
              <a:t>Demasiado</a:t>
            </a:r>
            <a:r>
              <a:rPr lang="en-US" sz="3600"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variable.</a:t>
            </a:r>
            <a:endParaRPr lang="en-US" sz="3600" dirty="0" smtClean="0">
              <a:latin typeface="Times New Roman" pitchFamily="18" charset="0"/>
              <a:cs typeface="Times New Roman" pitchFamily="18" charset="0"/>
            </a:endParaRPr>
          </a:p>
          <a:p>
            <a:pPr marL="571500" indent="-571500">
              <a:buFont typeface="Arial" pitchFamily="34" charset="0"/>
              <a:buChar char="•"/>
            </a:pPr>
            <a:r>
              <a:rPr lang="en-US" sz="3600" dirty="0" err="1" smtClean="0">
                <a:latin typeface="Times New Roman" pitchFamily="18" charset="0"/>
                <a:cs typeface="Times New Roman" pitchFamily="18" charset="0"/>
              </a:rPr>
              <a:t>Cuando</a:t>
            </a:r>
            <a:r>
              <a:rPr lang="en-US" sz="3600" dirty="0" smtClean="0">
                <a:latin typeface="Times New Roman" pitchFamily="18" charset="0"/>
                <a:cs typeface="Times New Roman" pitchFamily="18" charset="0"/>
              </a:rPr>
              <a:t> la </a:t>
            </a:r>
            <a:r>
              <a:rPr lang="en-US" sz="3600" dirty="0" err="1" smtClean="0">
                <a:latin typeface="Times New Roman" pitchFamily="18" charset="0"/>
                <a:cs typeface="Times New Roman" pitchFamily="18" charset="0"/>
              </a:rPr>
              <a:t>econom</a:t>
            </a:r>
            <a:r>
              <a:rPr lang="es-ES" sz="3600" dirty="0" err="1" smtClean="0">
                <a:latin typeface="Times New Roman" pitchFamily="18" charset="0"/>
                <a:cs typeface="Times New Roman" pitchFamily="18" charset="0"/>
              </a:rPr>
              <a:t>ía</a:t>
            </a:r>
            <a:r>
              <a:rPr lang="es-ES" sz="3600" dirty="0" smtClean="0">
                <a:latin typeface="Times New Roman" pitchFamily="18" charset="0"/>
                <a:cs typeface="Times New Roman" pitchFamily="18" charset="0"/>
              </a:rPr>
              <a:t> está en crisis (que es cuando más se necesita)</a:t>
            </a:r>
            <a:r>
              <a:rPr lang="en-US" sz="3600" dirty="0" smtClean="0">
                <a:latin typeface="Times New Roman" pitchFamily="18" charset="0"/>
                <a:cs typeface="Times New Roman" pitchFamily="18" charset="0"/>
              </a:rPr>
              <a:t>, las </a:t>
            </a:r>
            <a:r>
              <a:rPr lang="en-US" sz="3600" dirty="0" err="1" smtClean="0">
                <a:latin typeface="Times New Roman" pitchFamily="18" charset="0"/>
                <a:cs typeface="Times New Roman" pitchFamily="18" charset="0"/>
              </a:rPr>
              <a:t>cantidades</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donadas</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bajan</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22623816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85800"/>
            <a:ext cx="9144000" cy="461665"/>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9.5 </a:t>
            </a:r>
            <a:r>
              <a:rPr lang="en-US" sz="2400" dirty="0" err="1" smtClean="0">
                <a:solidFill>
                  <a:schemeClr val="bg1"/>
                </a:solidFill>
                <a:latin typeface="Times New Roman" pitchFamily="18" charset="0"/>
                <a:cs typeface="Times New Roman" pitchFamily="18" charset="0"/>
              </a:rPr>
              <a:t>Bienes</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comunales</a:t>
            </a:r>
            <a:endParaRPr lang="en-US" sz="2400" dirty="0">
              <a:solidFill>
                <a:schemeClr val="bg1"/>
              </a:solidFill>
              <a:latin typeface="Times New Roman" pitchFamily="18" charset="0"/>
              <a:cs typeface="Times New Roman" pitchFamily="18" charset="0"/>
            </a:endParaRPr>
          </a:p>
        </p:txBody>
      </p:sp>
      <p:sp>
        <p:nvSpPr>
          <p:cNvPr id="5" name="TextBox 4"/>
          <p:cNvSpPr txBox="1"/>
          <p:nvPr/>
        </p:nvSpPr>
        <p:spPr>
          <a:xfrm>
            <a:off x="304800" y="4876800"/>
            <a:ext cx="8077200" cy="1754326"/>
          </a:xfrm>
          <a:prstGeom prst="rect">
            <a:avLst/>
          </a:prstGeom>
          <a:noFill/>
        </p:spPr>
        <p:txBody>
          <a:bodyPr wrap="square" rtlCol="0">
            <a:spAutoFit/>
          </a:bodyPr>
          <a:lstStyle/>
          <a:p>
            <a:pPr algn="ctr"/>
            <a:r>
              <a:rPr lang="en-US" sz="3600" dirty="0" smtClean="0">
                <a:latin typeface="Times New Roman" pitchFamily="18" charset="0"/>
                <a:cs typeface="Times New Roman" pitchFamily="18" charset="0"/>
              </a:rPr>
              <a:t>¿</a:t>
            </a:r>
            <a:r>
              <a:rPr lang="en-US" sz="3600" dirty="0" err="1" smtClean="0">
                <a:latin typeface="Times New Roman" pitchFamily="18" charset="0"/>
                <a:cs typeface="Times New Roman" pitchFamily="18" charset="0"/>
              </a:rPr>
              <a:t>Por</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qu</a:t>
            </a:r>
            <a:r>
              <a:rPr lang="es-ES" sz="3600" dirty="0" smtClean="0">
                <a:latin typeface="Times New Roman" pitchFamily="18" charset="0"/>
                <a:cs typeface="Times New Roman" pitchFamily="18" charset="0"/>
              </a:rPr>
              <a:t>é los pescadores podrían estar de acuerdo en limitar la cantidad </a:t>
            </a:r>
          </a:p>
          <a:p>
            <a:pPr algn="ctr"/>
            <a:r>
              <a:rPr lang="es-ES" sz="3600" dirty="0" smtClean="0">
                <a:latin typeface="Times New Roman" pitchFamily="18" charset="0"/>
                <a:cs typeface="Times New Roman" pitchFamily="18" charset="0"/>
              </a:rPr>
              <a:t>que pueden pescar</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1371600"/>
            <a:ext cx="5059110" cy="3374386"/>
          </a:xfrm>
          <a:prstGeom prst="rect">
            <a:avLst/>
          </a:prstGeom>
          <a:ln>
            <a:solidFill>
              <a:srgbClr val="000000"/>
            </a:solidFill>
          </a:ln>
        </p:spPr>
      </p:pic>
    </p:spTree>
    <p:extLst>
      <p:ext uri="{BB962C8B-B14F-4D97-AF65-F5344CB8AC3E}">
        <p14:creationId xmlns:p14="http://schemas.microsoft.com/office/powerpoint/2010/main" val="206608292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685800"/>
            <a:ext cx="9144000" cy="461665"/>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9.5 </a:t>
            </a:r>
            <a:r>
              <a:rPr lang="en-US" sz="2400" dirty="0" err="1">
                <a:solidFill>
                  <a:schemeClr val="bg1"/>
                </a:solidFill>
                <a:latin typeface="Times New Roman" pitchFamily="18" charset="0"/>
                <a:cs typeface="Times New Roman" pitchFamily="18" charset="0"/>
              </a:rPr>
              <a:t>Bienes</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comunales</a:t>
            </a:r>
            <a:endParaRPr lang="en-US" sz="2400" dirty="0">
              <a:solidFill>
                <a:schemeClr val="bg1"/>
              </a:solidFill>
              <a:latin typeface="Times New Roman" pitchFamily="18" charset="0"/>
              <a:cs typeface="Times New Roman" pitchFamily="18" charset="0"/>
            </a:endParaRPr>
          </a:p>
        </p:txBody>
      </p:sp>
      <p:sp>
        <p:nvSpPr>
          <p:cNvPr id="5" name="TextBox 4"/>
          <p:cNvSpPr txBox="1"/>
          <p:nvPr/>
        </p:nvSpPr>
        <p:spPr>
          <a:xfrm>
            <a:off x="723900" y="2133600"/>
            <a:ext cx="7696200" cy="2308324"/>
          </a:xfrm>
          <a:prstGeom prst="rect">
            <a:avLst/>
          </a:prstGeom>
          <a:noFill/>
        </p:spPr>
        <p:txBody>
          <a:bodyPr wrap="square" rtlCol="0">
            <a:spAutoFit/>
          </a:bodyPr>
          <a:lstStyle/>
          <a:p>
            <a:r>
              <a:rPr lang="en-US" sz="3600" b="1" dirty="0" err="1" smtClean="0">
                <a:latin typeface="Times New Roman" pitchFamily="18" charset="0"/>
                <a:cs typeface="Times New Roman" pitchFamily="18" charset="0"/>
              </a:rPr>
              <a:t>Tragedia</a:t>
            </a:r>
            <a:r>
              <a:rPr lang="en-US" sz="3600" b="1" dirty="0" smtClean="0">
                <a:latin typeface="Times New Roman" pitchFamily="18" charset="0"/>
                <a:cs typeface="Times New Roman" pitchFamily="18" charset="0"/>
              </a:rPr>
              <a:t> de </a:t>
            </a:r>
            <a:r>
              <a:rPr lang="en-US" sz="3600" b="1" dirty="0" err="1" smtClean="0">
                <a:latin typeface="Times New Roman" pitchFamily="18" charset="0"/>
                <a:cs typeface="Times New Roman" pitchFamily="18" charset="0"/>
              </a:rPr>
              <a:t>los</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bienes</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comunales</a:t>
            </a:r>
            <a:endParaRPr lang="en-US" sz="3600" b="1" dirty="0" smtClean="0">
              <a:latin typeface="Times New Roman" pitchFamily="18" charset="0"/>
              <a:cs typeface="Times New Roman" pitchFamily="18" charset="0"/>
            </a:endParaRPr>
          </a:p>
          <a:p>
            <a:endParaRPr lang="en-US" sz="3600" b="1" dirty="0">
              <a:latin typeface="Times New Roman" pitchFamily="18" charset="0"/>
              <a:cs typeface="Times New Roman" pitchFamily="18" charset="0"/>
            </a:endParaRPr>
          </a:p>
          <a:p>
            <a:r>
              <a:rPr lang="en-US" sz="3600" b="1"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Cuando</a:t>
            </a:r>
            <a:r>
              <a:rPr lang="en-US" sz="3600" dirty="0" smtClean="0">
                <a:latin typeface="Times New Roman" pitchFamily="18" charset="0"/>
                <a:cs typeface="Times New Roman" pitchFamily="18" charset="0"/>
              </a:rPr>
              <a:t> se </a:t>
            </a:r>
            <a:r>
              <a:rPr lang="en-US" sz="3600" dirty="0" err="1" smtClean="0">
                <a:latin typeface="Times New Roman" pitchFamily="18" charset="0"/>
                <a:cs typeface="Times New Roman" pitchFamily="18" charset="0"/>
              </a:rPr>
              <a:t>sobrexplotan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los</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recursos</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comunales</a:t>
            </a:r>
            <a:endParaRPr lang="en-US"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8922716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0"/>
            <a:ext cx="7772400" cy="685800"/>
          </a:xfrm>
        </p:spPr>
        <p:txBody>
          <a:bodyPr>
            <a:normAutofit/>
          </a:bodyPr>
          <a:lstStyle/>
          <a:p>
            <a:pPr algn="l"/>
            <a:r>
              <a:rPr lang="en-US" sz="3600" dirty="0" err="1" smtClean="0">
                <a:solidFill>
                  <a:srgbClr val="000000"/>
                </a:solidFill>
                <a:effectLst/>
                <a:latin typeface="Times New Roman" pitchFamily="18" charset="0"/>
                <a:cs typeface="Times New Roman" pitchFamily="18" charset="0"/>
              </a:rPr>
              <a:t>Economía</a:t>
            </a:r>
            <a:r>
              <a:rPr lang="en-US" sz="3600" dirty="0" smtClean="0">
                <a:solidFill>
                  <a:srgbClr val="000000"/>
                </a:solidFill>
                <a:effectLst/>
                <a:latin typeface="Times New Roman" pitchFamily="18" charset="0"/>
                <a:cs typeface="Times New Roman" pitchFamily="18" charset="0"/>
              </a:rPr>
              <a:t> </a:t>
            </a:r>
            <a:r>
              <a:rPr lang="en-US" sz="3600" dirty="0" err="1" smtClean="0">
                <a:solidFill>
                  <a:srgbClr val="000000"/>
                </a:solidFill>
                <a:effectLst/>
                <a:latin typeface="Times New Roman" pitchFamily="18" charset="0"/>
                <a:cs typeface="Times New Roman" pitchFamily="18" charset="0"/>
              </a:rPr>
              <a:t>basada</a:t>
            </a:r>
            <a:r>
              <a:rPr lang="en-US" sz="3600" dirty="0" smtClean="0">
                <a:solidFill>
                  <a:srgbClr val="000000"/>
                </a:solidFill>
                <a:effectLst/>
                <a:latin typeface="Times New Roman" pitchFamily="18" charset="0"/>
                <a:cs typeface="Times New Roman" pitchFamily="18" charset="0"/>
              </a:rPr>
              <a:t> </a:t>
            </a:r>
            <a:r>
              <a:rPr lang="en-US" sz="3600" dirty="0" err="1" smtClean="0">
                <a:solidFill>
                  <a:srgbClr val="000000"/>
                </a:solidFill>
                <a:effectLst/>
                <a:latin typeface="Times New Roman" pitchFamily="18" charset="0"/>
                <a:cs typeface="Times New Roman" pitchFamily="18" charset="0"/>
              </a:rPr>
              <a:t>en</a:t>
            </a:r>
            <a:r>
              <a:rPr lang="en-US" sz="3600" dirty="0" smtClean="0">
                <a:solidFill>
                  <a:srgbClr val="000000"/>
                </a:solidFill>
                <a:effectLst/>
                <a:latin typeface="Times New Roman" pitchFamily="18" charset="0"/>
                <a:cs typeface="Times New Roman" pitchFamily="18" charset="0"/>
              </a:rPr>
              <a:t> la </a:t>
            </a:r>
            <a:r>
              <a:rPr lang="en-US" sz="3600" dirty="0" err="1" smtClean="0">
                <a:solidFill>
                  <a:srgbClr val="000000"/>
                </a:solidFill>
                <a:effectLst/>
                <a:latin typeface="Times New Roman" pitchFamily="18" charset="0"/>
                <a:cs typeface="Times New Roman" pitchFamily="18" charset="0"/>
              </a:rPr>
              <a:t>evidencia</a:t>
            </a:r>
            <a:r>
              <a:rPr lang="en-US" sz="3600" dirty="0" smtClean="0">
                <a:solidFill>
                  <a:srgbClr val="000000"/>
                </a:solidFill>
                <a:effectLst/>
                <a:latin typeface="Times New Roman" pitchFamily="18" charset="0"/>
                <a:cs typeface="Times New Roman" pitchFamily="18" charset="0"/>
              </a:rPr>
              <a:t>:</a:t>
            </a:r>
            <a:endParaRPr lang="en-US" sz="3600" dirty="0">
              <a:solidFill>
                <a:srgbClr val="000000"/>
              </a:solidFill>
              <a:effectLst/>
              <a:latin typeface="Times New Roman" pitchFamily="18" charset="0"/>
              <a:cs typeface="Times New Roman" pitchFamily="18" charset="0"/>
            </a:endParaRPr>
          </a:p>
        </p:txBody>
      </p:sp>
      <p:sp>
        <p:nvSpPr>
          <p:cNvPr id="4" name="TextBox 3"/>
          <p:cNvSpPr txBox="1"/>
          <p:nvPr/>
        </p:nvSpPr>
        <p:spPr>
          <a:xfrm>
            <a:off x="0" y="685800"/>
            <a:ext cx="9144000" cy="461665"/>
          </a:xfrm>
          <a:prstGeom prst="rect">
            <a:avLst/>
          </a:prstGeom>
          <a:solidFill>
            <a:schemeClr val="accent1"/>
          </a:solidFill>
        </p:spPr>
        <p:txBody>
          <a:bodyPr wrap="square" rtlCol="0">
            <a:spAutoFit/>
          </a:bodyPr>
          <a:lstStyle/>
          <a:p>
            <a:r>
              <a:rPr lang="en-US" sz="2400" dirty="0">
                <a:solidFill>
                  <a:schemeClr val="bg1"/>
                </a:solidFill>
                <a:latin typeface="Times New Roman" pitchFamily="18" charset="0"/>
                <a:cs typeface="Times New Roman" pitchFamily="18" charset="0"/>
              </a:rPr>
              <a:t>9</a:t>
            </a:r>
            <a:r>
              <a:rPr lang="en-US" sz="2400" dirty="0" smtClean="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Externalidades</a:t>
            </a:r>
            <a:r>
              <a:rPr lang="en-US" sz="2400" dirty="0">
                <a:solidFill>
                  <a:schemeClr val="bg1"/>
                </a:solidFill>
                <a:latin typeface="Times New Roman" pitchFamily="18" charset="0"/>
                <a:cs typeface="Times New Roman" pitchFamily="18" charset="0"/>
              </a:rPr>
              <a:t> y </a:t>
            </a:r>
            <a:r>
              <a:rPr lang="en-US" sz="2400" dirty="0" err="1">
                <a:solidFill>
                  <a:schemeClr val="bg1"/>
                </a:solidFill>
                <a:latin typeface="Times New Roman" pitchFamily="18" charset="0"/>
                <a:cs typeface="Times New Roman" pitchFamily="18" charset="0"/>
              </a:rPr>
              <a:t>bienes</a:t>
            </a:r>
            <a:r>
              <a:rPr lang="en-US" sz="2400" dirty="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públicos</a:t>
            </a:r>
            <a:endParaRPr lang="en-US" sz="2400" dirty="0">
              <a:solidFill>
                <a:schemeClr val="bg1"/>
              </a:solidFill>
              <a:latin typeface="Times New Roman" pitchFamily="18" charset="0"/>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8200" y="2209800"/>
            <a:ext cx="3708143" cy="3581400"/>
          </a:xfrm>
          <a:prstGeom prst="rect">
            <a:avLst/>
          </a:prstGeom>
          <a:ln>
            <a:solidFill>
              <a:schemeClr val="tx1"/>
            </a:solidFill>
          </a:ln>
        </p:spPr>
      </p:pic>
      <p:sp>
        <p:nvSpPr>
          <p:cNvPr id="8" name="TextBox 7"/>
          <p:cNvSpPr txBox="1"/>
          <p:nvPr/>
        </p:nvSpPr>
        <p:spPr>
          <a:xfrm>
            <a:off x="555171" y="2622969"/>
            <a:ext cx="3581400" cy="2554545"/>
          </a:xfrm>
          <a:prstGeom prst="rect">
            <a:avLst/>
          </a:prstGeom>
          <a:noFill/>
        </p:spPr>
        <p:txBody>
          <a:bodyPr wrap="square" rtlCol="0">
            <a:spAutoFit/>
          </a:bodyPr>
          <a:lstStyle/>
          <a:p>
            <a:r>
              <a:rPr lang="en-US" sz="3200" dirty="0" smtClean="0">
                <a:solidFill>
                  <a:srgbClr val="000000"/>
                </a:solidFill>
                <a:latin typeface="Times New Roman" pitchFamily="18" charset="0"/>
                <a:cs typeface="Times New Roman" pitchFamily="18" charset="0"/>
              </a:rPr>
              <a:t>¿</a:t>
            </a:r>
            <a:r>
              <a:rPr lang="en-US" sz="3200" dirty="0" err="1" smtClean="0">
                <a:solidFill>
                  <a:srgbClr val="000000"/>
                </a:solidFill>
                <a:latin typeface="Times New Roman" pitchFamily="18" charset="0"/>
                <a:cs typeface="Times New Roman" pitchFamily="18" charset="0"/>
              </a:rPr>
              <a:t>Cómo</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haría</a:t>
            </a:r>
            <a:r>
              <a:rPr lang="en-US" sz="3200" dirty="0" smtClean="0">
                <a:solidFill>
                  <a:srgbClr val="000000"/>
                </a:solidFill>
                <a:latin typeface="Times New Roman" pitchFamily="18" charset="0"/>
                <a:cs typeface="Times New Roman" pitchFamily="18" charset="0"/>
              </a:rPr>
              <a:t> la </a:t>
            </a:r>
            <a:r>
              <a:rPr lang="en-US" sz="3200" dirty="0" err="1" smtClean="0">
                <a:solidFill>
                  <a:srgbClr val="000000"/>
                </a:solidFill>
                <a:latin typeface="Times New Roman" pitchFamily="18" charset="0"/>
                <a:cs typeface="Times New Roman" pitchFamily="18" charset="0"/>
              </a:rPr>
              <a:t>reina</a:t>
            </a:r>
            <a:r>
              <a:rPr lang="en-US" sz="3200" dirty="0" smtClean="0">
                <a:solidFill>
                  <a:srgbClr val="000000"/>
                </a:solidFill>
                <a:latin typeface="Times New Roman" pitchFamily="18" charset="0"/>
                <a:cs typeface="Times New Roman" pitchFamily="18" charset="0"/>
              </a:rPr>
              <a:t> de </a:t>
            </a:r>
            <a:r>
              <a:rPr lang="en-US" sz="3200" dirty="0" err="1" smtClean="0">
                <a:solidFill>
                  <a:srgbClr val="000000"/>
                </a:solidFill>
                <a:latin typeface="Times New Roman" pitchFamily="18" charset="0"/>
                <a:cs typeface="Times New Roman" pitchFamily="18" charset="0"/>
              </a:rPr>
              <a:t>Inglaterra</a:t>
            </a:r>
            <a:r>
              <a:rPr lang="en-US" sz="3200" dirty="0" smtClean="0">
                <a:solidFill>
                  <a:srgbClr val="000000"/>
                </a:solidFill>
                <a:latin typeface="Times New Roman" pitchFamily="18" charset="0"/>
                <a:cs typeface="Times New Roman" pitchFamily="18" charset="0"/>
              </a:rPr>
              <a:t> para </a:t>
            </a:r>
            <a:r>
              <a:rPr lang="en-US" sz="3200" dirty="0" err="1" smtClean="0">
                <a:solidFill>
                  <a:srgbClr val="000000"/>
                </a:solidFill>
                <a:latin typeface="Times New Roman" pitchFamily="18" charset="0"/>
                <a:cs typeface="Times New Roman" pitchFamily="18" charset="0"/>
              </a:rPr>
              <a:t>tardar</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menos</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en</a:t>
            </a:r>
            <a:r>
              <a:rPr lang="en-US" sz="3200" dirty="0" smtClean="0">
                <a:solidFill>
                  <a:srgbClr val="000000"/>
                </a:solidFill>
                <a:latin typeface="Times New Roman" pitchFamily="18" charset="0"/>
                <a:cs typeface="Times New Roman" pitchFamily="18" charset="0"/>
              </a:rPr>
              <a:t> </a:t>
            </a:r>
            <a:r>
              <a:rPr lang="en-US" sz="3200" dirty="0" err="1" smtClean="0">
                <a:solidFill>
                  <a:srgbClr val="000000"/>
                </a:solidFill>
                <a:latin typeface="Times New Roman" pitchFamily="18" charset="0"/>
                <a:cs typeface="Times New Roman" pitchFamily="18" charset="0"/>
              </a:rPr>
              <a:t>llegar</a:t>
            </a:r>
            <a:r>
              <a:rPr lang="en-US" sz="3200" dirty="0" smtClean="0">
                <a:solidFill>
                  <a:srgbClr val="000000"/>
                </a:solidFill>
                <a:latin typeface="Times New Roman" pitchFamily="18" charset="0"/>
                <a:cs typeface="Times New Roman" pitchFamily="18" charset="0"/>
              </a:rPr>
              <a:t> al </a:t>
            </a:r>
            <a:r>
              <a:rPr lang="en-US" sz="3200" dirty="0" err="1" smtClean="0">
                <a:solidFill>
                  <a:srgbClr val="000000"/>
                </a:solidFill>
                <a:latin typeface="Times New Roman" pitchFamily="18" charset="0"/>
                <a:cs typeface="Times New Roman" pitchFamily="18" charset="0"/>
              </a:rPr>
              <a:t>estadio</a:t>
            </a:r>
            <a:r>
              <a:rPr lang="en-US" sz="3200" dirty="0" smtClean="0">
                <a:solidFill>
                  <a:srgbClr val="000000"/>
                </a:solidFill>
                <a:latin typeface="Times New Roman" pitchFamily="18" charset="0"/>
                <a:cs typeface="Times New Roman" pitchFamily="18" charset="0"/>
              </a:rPr>
              <a:t> de </a:t>
            </a:r>
            <a:r>
              <a:rPr lang="en-US" sz="3200" dirty="0" err="1" smtClean="0">
                <a:solidFill>
                  <a:srgbClr val="000000"/>
                </a:solidFill>
                <a:latin typeface="Times New Roman" pitchFamily="18" charset="0"/>
                <a:cs typeface="Times New Roman" pitchFamily="18" charset="0"/>
              </a:rPr>
              <a:t>Wembley</a:t>
            </a:r>
            <a:r>
              <a:rPr lang="en-US" sz="3200" dirty="0" smtClean="0">
                <a:solidFill>
                  <a:srgbClr val="000000"/>
                </a:solidFill>
                <a:latin typeface="Times New Roman" pitchFamily="18" charset="0"/>
                <a:cs typeface="Times New Roman" pitchFamily="18" charset="0"/>
              </a:rPr>
              <a:t>?</a:t>
            </a:r>
            <a:endParaRPr lang="en-US" sz="3200" dirty="0"/>
          </a:p>
        </p:txBody>
      </p:sp>
    </p:spTree>
    <p:extLst>
      <p:ext uri="{BB962C8B-B14F-4D97-AF65-F5344CB8AC3E}">
        <p14:creationId xmlns:p14="http://schemas.microsoft.com/office/powerpoint/2010/main" val="16958275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85800"/>
            <a:ext cx="9144000" cy="461665"/>
          </a:xfrm>
          <a:prstGeom prst="rect">
            <a:avLst/>
          </a:prstGeom>
          <a:solidFill>
            <a:schemeClr val="accent1"/>
          </a:solidFill>
        </p:spPr>
        <p:txBody>
          <a:bodyPr wrap="square" rtlCol="0">
            <a:spAutoFit/>
          </a:bodyPr>
          <a:lstStyle/>
          <a:p>
            <a:r>
              <a:rPr lang="en-US" sz="2400" dirty="0">
                <a:solidFill>
                  <a:schemeClr val="bg1"/>
                </a:solidFill>
                <a:latin typeface="Times New Roman" pitchFamily="18" charset="0"/>
                <a:cs typeface="Times New Roman" pitchFamily="18" charset="0"/>
              </a:rPr>
              <a:t>9</a:t>
            </a:r>
            <a:r>
              <a:rPr lang="en-US" sz="2400" dirty="0" smtClean="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Externalidades</a:t>
            </a:r>
            <a:r>
              <a:rPr lang="en-US" sz="2400" dirty="0">
                <a:solidFill>
                  <a:schemeClr val="bg1"/>
                </a:solidFill>
                <a:latin typeface="Times New Roman" pitchFamily="18" charset="0"/>
                <a:cs typeface="Times New Roman" pitchFamily="18" charset="0"/>
              </a:rPr>
              <a:t> y </a:t>
            </a:r>
            <a:r>
              <a:rPr lang="en-US" sz="2400" dirty="0" err="1">
                <a:solidFill>
                  <a:schemeClr val="bg1"/>
                </a:solidFill>
                <a:latin typeface="Times New Roman" pitchFamily="18" charset="0"/>
                <a:cs typeface="Times New Roman" pitchFamily="18" charset="0"/>
              </a:rPr>
              <a:t>bienes</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públicos</a:t>
            </a:r>
            <a:endParaRPr lang="en-US" sz="2400" dirty="0">
              <a:solidFill>
                <a:schemeClr val="bg1"/>
              </a:solidFill>
              <a:latin typeface="Times New Roman" pitchFamily="18" charset="0"/>
              <a:cs typeface="Times New Roman" pitchFamily="18" charset="0"/>
            </a:endParaRPr>
          </a:p>
        </p:txBody>
      </p:sp>
      <p:sp>
        <p:nvSpPr>
          <p:cNvPr id="8" name="TextBox 7"/>
          <p:cNvSpPr txBox="1"/>
          <p:nvPr/>
        </p:nvSpPr>
        <p:spPr>
          <a:xfrm>
            <a:off x="914400" y="1357194"/>
            <a:ext cx="7315200" cy="1200330"/>
          </a:xfrm>
          <a:prstGeom prst="rect">
            <a:avLst/>
          </a:prstGeom>
          <a:noFill/>
        </p:spPr>
        <p:txBody>
          <a:bodyPr wrap="square" rtlCol="0">
            <a:spAutoFit/>
          </a:bodyPr>
          <a:lstStyle/>
          <a:p>
            <a:pPr algn="ctr"/>
            <a:r>
              <a:rPr lang="en-US" sz="3600" dirty="0" smtClean="0">
                <a:latin typeface="Times New Roman" pitchFamily="18" charset="0"/>
                <a:cs typeface="Times New Roman" pitchFamily="18" charset="0"/>
              </a:rPr>
              <a:t>¿</a:t>
            </a:r>
            <a:r>
              <a:rPr lang="en-US" sz="3600" dirty="0" err="1" smtClean="0">
                <a:latin typeface="Times New Roman" pitchFamily="18" charset="0"/>
                <a:cs typeface="Times New Roman" pitchFamily="18" charset="0"/>
              </a:rPr>
              <a:t>Por</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qu</a:t>
            </a:r>
            <a:r>
              <a:rPr lang="es-ES" sz="3600" dirty="0" smtClean="0">
                <a:latin typeface="Times New Roman" pitchFamily="18" charset="0"/>
                <a:cs typeface="Times New Roman" pitchFamily="18" charset="0"/>
              </a:rPr>
              <a:t>é las vacas no son una </a:t>
            </a:r>
          </a:p>
          <a:p>
            <a:pPr algn="ctr"/>
            <a:r>
              <a:rPr lang="es-ES" sz="3600" dirty="0" smtClean="0">
                <a:latin typeface="Times New Roman" pitchFamily="18" charset="0"/>
                <a:cs typeface="Times New Roman" pitchFamily="18" charset="0"/>
              </a:rPr>
              <a:t>especie extinta</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352800" y="2514600"/>
            <a:ext cx="2819400" cy="3251672"/>
          </a:xfrm>
          <a:prstGeom prst="rect">
            <a:avLst/>
          </a:prstGeom>
          <a:ln>
            <a:noFill/>
          </a:ln>
        </p:spPr>
      </p:pic>
      <p:sp>
        <p:nvSpPr>
          <p:cNvPr id="11" name="&quot;No&quot; Symbol 10"/>
          <p:cNvSpPr/>
          <p:nvPr/>
        </p:nvSpPr>
        <p:spPr>
          <a:xfrm>
            <a:off x="2590800" y="2724328"/>
            <a:ext cx="3962400" cy="3828871"/>
          </a:xfrm>
          <a:prstGeom prst="noSmoking">
            <a:avLst>
              <a:gd name="adj" fmla="val 12821"/>
            </a:avLst>
          </a:prstGeom>
          <a:solidFill>
            <a:srgbClr val="FF0000">
              <a:alpha val="6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740316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0"/>
            <a:ext cx="7772400" cy="2743200"/>
          </a:xfrm>
        </p:spPr>
        <p:txBody>
          <a:bodyPr>
            <a:normAutofit/>
          </a:bodyPr>
          <a:lstStyle/>
          <a:p>
            <a:pPr algn="l"/>
            <a:r>
              <a:rPr lang="en-US" sz="3600" dirty="0">
                <a:latin typeface="Times New Roman" pitchFamily="18" charset="0"/>
                <a:cs typeface="Times New Roman" pitchFamily="18" charset="0"/>
              </a:rPr>
              <a:t/>
            </a:r>
            <a:br>
              <a:rPr lang="en-US" sz="3600" dirty="0">
                <a:latin typeface="Times New Roman" pitchFamily="18" charset="0"/>
                <a:cs typeface="Times New Roman" pitchFamily="18" charset="0"/>
              </a:rPr>
            </a:b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600" dirty="0">
                <a:latin typeface="Times New Roman" pitchFamily="18" charset="0"/>
                <a:cs typeface="Times New Roman" pitchFamily="18" charset="0"/>
              </a:rPr>
              <a:t/>
            </a:r>
            <a:br>
              <a:rPr lang="en-US" sz="3600" dirty="0">
                <a:latin typeface="Times New Roman" pitchFamily="18" charset="0"/>
                <a:cs typeface="Times New Roman" pitchFamily="18" charset="0"/>
              </a:rPr>
            </a:br>
            <a:endParaRPr lang="en-US" sz="3600" dirty="0">
              <a:latin typeface="Times New Roman" pitchFamily="18" charset="0"/>
              <a:cs typeface="Times New Roman" pitchFamily="18" charset="0"/>
            </a:endParaRPr>
          </a:p>
        </p:txBody>
      </p:sp>
      <p:sp>
        <p:nvSpPr>
          <p:cNvPr id="4" name="TextBox 3"/>
          <p:cNvSpPr txBox="1"/>
          <p:nvPr/>
        </p:nvSpPr>
        <p:spPr>
          <a:xfrm>
            <a:off x="0" y="685800"/>
            <a:ext cx="9144000" cy="461665"/>
          </a:xfrm>
          <a:prstGeom prst="rect">
            <a:avLst/>
          </a:prstGeom>
          <a:solidFill>
            <a:schemeClr val="accent1"/>
          </a:solidFill>
        </p:spPr>
        <p:txBody>
          <a:bodyPr wrap="square" rtlCol="0">
            <a:spAutoFit/>
          </a:bodyPr>
          <a:lstStyle/>
          <a:p>
            <a:r>
              <a:rPr lang="en-US" sz="2400" dirty="0">
                <a:solidFill>
                  <a:schemeClr val="bg1"/>
                </a:solidFill>
                <a:latin typeface="Times New Roman" pitchFamily="18" charset="0"/>
                <a:cs typeface="Times New Roman" pitchFamily="18" charset="0"/>
              </a:rPr>
              <a:t>9</a:t>
            </a:r>
            <a:r>
              <a:rPr lang="en-US" sz="2400" dirty="0" smtClean="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Externalidades</a:t>
            </a:r>
            <a:r>
              <a:rPr lang="en-US" sz="2400" dirty="0">
                <a:solidFill>
                  <a:schemeClr val="bg1"/>
                </a:solidFill>
                <a:latin typeface="Times New Roman" pitchFamily="18" charset="0"/>
                <a:cs typeface="Times New Roman" pitchFamily="18" charset="0"/>
              </a:rPr>
              <a:t> y </a:t>
            </a:r>
            <a:r>
              <a:rPr lang="en-US" sz="2400" dirty="0" err="1">
                <a:solidFill>
                  <a:schemeClr val="bg1"/>
                </a:solidFill>
                <a:latin typeface="Times New Roman" pitchFamily="18" charset="0"/>
                <a:cs typeface="Times New Roman" pitchFamily="18" charset="0"/>
              </a:rPr>
              <a:t>bienes</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públicos</a:t>
            </a:r>
            <a:endParaRPr lang="en-US" sz="2400" dirty="0">
              <a:solidFill>
                <a:schemeClr val="bg1"/>
              </a:solidFill>
              <a:latin typeface="Times New Roman" pitchFamily="18" charset="0"/>
              <a:cs typeface="Times New Roman" pitchFamily="18" charset="0"/>
            </a:endParaRPr>
          </a:p>
        </p:txBody>
      </p:sp>
      <p:sp>
        <p:nvSpPr>
          <p:cNvPr id="8" name="TextBox 7"/>
          <p:cNvSpPr txBox="1"/>
          <p:nvPr/>
        </p:nvSpPr>
        <p:spPr>
          <a:xfrm>
            <a:off x="990600" y="1524000"/>
            <a:ext cx="7162800" cy="5632311"/>
          </a:xfrm>
          <a:prstGeom prst="rect">
            <a:avLst/>
          </a:prstGeom>
          <a:noFill/>
        </p:spPr>
        <p:txBody>
          <a:bodyPr wrap="square" rtlCol="0">
            <a:spAutoFit/>
          </a:bodyPr>
          <a:lstStyle/>
          <a:p>
            <a:r>
              <a:rPr lang="en-US" sz="3600" dirty="0" err="1" smtClean="0">
                <a:latin typeface="Times New Roman" pitchFamily="18" charset="0"/>
                <a:cs typeface="Times New Roman" pitchFamily="18" charset="0"/>
              </a:rPr>
              <a:t>Soluciones</a:t>
            </a:r>
            <a:r>
              <a:rPr lang="en-US" sz="3600" dirty="0" smtClean="0">
                <a:latin typeface="Times New Roman" pitchFamily="18" charset="0"/>
                <a:cs typeface="Times New Roman" pitchFamily="18" charset="0"/>
              </a:rPr>
              <a:t> a la </a:t>
            </a:r>
            <a:r>
              <a:rPr lang="en-US" sz="3600" dirty="0" err="1" smtClean="0">
                <a:latin typeface="Times New Roman" pitchFamily="18" charset="0"/>
                <a:cs typeface="Times New Roman" pitchFamily="18" charset="0"/>
              </a:rPr>
              <a:t>tragedia</a:t>
            </a:r>
            <a:r>
              <a:rPr lang="en-US" sz="3600" dirty="0" smtClean="0">
                <a:latin typeface="Times New Roman" pitchFamily="18" charset="0"/>
                <a:cs typeface="Times New Roman" pitchFamily="18" charset="0"/>
              </a:rPr>
              <a:t> de </a:t>
            </a:r>
            <a:r>
              <a:rPr lang="en-US" sz="3600" dirty="0" err="1" smtClean="0">
                <a:latin typeface="Times New Roman" pitchFamily="18" charset="0"/>
                <a:cs typeface="Times New Roman" pitchFamily="18" charset="0"/>
              </a:rPr>
              <a:t>los</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bienes</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comunales</a:t>
            </a:r>
            <a:r>
              <a:rPr lang="en-US" sz="3600" dirty="0" smtClean="0">
                <a:latin typeface="Times New Roman" pitchFamily="18" charset="0"/>
                <a:cs typeface="Times New Roman" pitchFamily="18" charset="0"/>
              </a:rPr>
              <a:t>:</a:t>
            </a:r>
          </a:p>
          <a:p>
            <a:endParaRPr lang="en-US" sz="3600" dirty="0">
              <a:latin typeface="Times New Roman" pitchFamily="18" charset="0"/>
              <a:cs typeface="Times New Roman" pitchFamily="18" charset="0"/>
            </a:endParaRPr>
          </a:p>
          <a:p>
            <a:pPr marL="571500" indent="-571500">
              <a:buFont typeface="Arial" pitchFamily="34" charset="0"/>
              <a:buChar char="•"/>
            </a:pPr>
            <a:r>
              <a:rPr lang="en-US" sz="3600" dirty="0" err="1" smtClean="0">
                <a:latin typeface="Times New Roman" pitchFamily="18" charset="0"/>
                <a:cs typeface="Times New Roman" pitchFamily="18" charset="0"/>
              </a:rPr>
              <a:t>Propiedad</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privada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definida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por</a:t>
            </a:r>
            <a:r>
              <a:rPr lang="en-US" sz="3600" dirty="0" smtClean="0">
                <a:latin typeface="Times New Roman" pitchFamily="18" charset="0"/>
                <a:cs typeface="Times New Roman" pitchFamily="18" charset="0"/>
              </a:rPr>
              <a:t> el Estado</a:t>
            </a:r>
            <a:r>
              <a:rPr lang="en-US" sz="3600" dirty="0" smtClean="0">
                <a:latin typeface="Times New Roman" pitchFamily="18" charset="0"/>
                <a:cs typeface="Times New Roman" pitchFamily="18" charset="0"/>
              </a:rPr>
              <a:t>).</a:t>
            </a:r>
            <a:endParaRPr lang="en-US" sz="3600" dirty="0" smtClean="0">
              <a:latin typeface="Times New Roman" pitchFamily="18" charset="0"/>
              <a:cs typeface="Times New Roman" pitchFamily="18" charset="0"/>
            </a:endParaRPr>
          </a:p>
          <a:p>
            <a:pPr marL="571500" indent="-571500">
              <a:buFont typeface="Arial" pitchFamily="34" charset="0"/>
              <a:buChar char="•"/>
            </a:pPr>
            <a:r>
              <a:rPr lang="en-US" sz="3600" dirty="0" err="1" smtClean="0">
                <a:latin typeface="Times New Roman" pitchFamily="18" charset="0"/>
                <a:cs typeface="Times New Roman" pitchFamily="18" charset="0"/>
              </a:rPr>
              <a:t>Regulaci</a:t>
            </a:r>
            <a:r>
              <a:rPr lang="es-ES" sz="3600" dirty="0" err="1" smtClean="0">
                <a:latin typeface="Times New Roman" pitchFamily="18" charset="0"/>
                <a:cs typeface="Times New Roman" pitchFamily="18" charset="0"/>
              </a:rPr>
              <a:t>ón</a:t>
            </a:r>
            <a:r>
              <a:rPr lang="es-ES" sz="3600" dirty="0" smtClean="0">
                <a:latin typeface="Times New Roman" pitchFamily="18" charset="0"/>
                <a:cs typeface="Times New Roman" pitchFamily="18" charset="0"/>
              </a:rPr>
              <a:t> por parte del Estado </a:t>
            </a:r>
            <a:r>
              <a:rPr lang="en-US" sz="3600" dirty="0" smtClean="0">
                <a:latin typeface="Times New Roman" pitchFamily="18" charset="0"/>
                <a:cs typeface="Times New Roman" pitchFamily="18" charset="0"/>
              </a:rPr>
              <a:t>(</a:t>
            </a:r>
            <a:r>
              <a:rPr lang="en-US" sz="3600" dirty="0" err="1" smtClean="0">
                <a:latin typeface="Times New Roman" pitchFamily="18" charset="0"/>
                <a:cs typeface="Times New Roman" pitchFamily="18" charset="0"/>
              </a:rPr>
              <a:t>cuotas</a:t>
            </a:r>
            <a:r>
              <a:rPr lang="en-US" sz="3600" dirty="0" smtClean="0">
                <a:latin typeface="Times New Roman" pitchFamily="18" charset="0"/>
                <a:cs typeface="Times New Roman" pitchFamily="18" charset="0"/>
              </a:rPr>
              <a:t> de </a:t>
            </a:r>
            <a:r>
              <a:rPr lang="en-US" sz="3600" dirty="0" err="1" smtClean="0">
                <a:latin typeface="Times New Roman" pitchFamily="18" charset="0"/>
                <a:cs typeface="Times New Roman" pitchFamily="18" charset="0"/>
              </a:rPr>
              <a:t>pesca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por</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ejemplo</a:t>
            </a:r>
            <a:r>
              <a:rPr lang="en-US" sz="3600" dirty="0" smtClean="0">
                <a:latin typeface="Times New Roman" pitchFamily="18" charset="0"/>
                <a:cs typeface="Times New Roman" pitchFamily="18" charset="0"/>
              </a:rPr>
              <a:t>).</a:t>
            </a:r>
            <a:endParaRPr lang="en-US" sz="3600" dirty="0" smtClean="0">
              <a:latin typeface="Times New Roman" pitchFamily="18" charset="0"/>
              <a:cs typeface="Times New Roman" pitchFamily="18" charset="0"/>
            </a:endParaRPr>
          </a:p>
          <a:p>
            <a:pPr marL="571500" indent="-571500">
              <a:buFont typeface="Arial" pitchFamily="34" charset="0"/>
              <a:buChar char="•"/>
            </a:pPr>
            <a:r>
              <a:rPr lang="en-US" sz="3600" dirty="0" err="1" smtClean="0">
                <a:latin typeface="Times New Roman" pitchFamily="18" charset="0"/>
                <a:cs typeface="Times New Roman" pitchFamily="18" charset="0"/>
              </a:rPr>
              <a:t>Impuesto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por</a:t>
            </a:r>
            <a:r>
              <a:rPr lang="en-US" sz="3600" dirty="0" smtClean="0">
                <a:latin typeface="Times New Roman" pitchFamily="18" charset="0"/>
                <a:cs typeface="Times New Roman" pitchFamily="18" charset="0"/>
              </a:rPr>
              <a:t> el </a:t>
            </a:r>
            <a:r>
              <a:rPr lang="en-US" sz="3600" dirty="0" err="1" smtClean="0">
                <a:latin typeface="Times New Roman" pitchFamily="18" charset="0"/>
                <a:cs typeface="Times New Roman" pitchFamily="18" charset="0"/>
              </a:rPr>
              <a:t>uso</a:t>
            </a:r>
            <a:r>
              <a:rPr lang="en-US" sz="3600" dirty="0" smtClean="0">
                <a:latin typeface="Times New Roman" pitchFamily="18" charset="0"/>
                <a:cs typeface="Times New Roman" pitchFamily="18" charset="0"/>
              </a:rPr>
              <a:t>.</a:t>
            </a:r>
            <a:endParaRPr lang="en-US" sz="3600" dirty="0" smtClean="0">
              <a:latin typeface="Times New Roman" pitchFamily="18" charset="0"/>
              <a:cs typeface="Times New Roman" pitchFamily="18" charset="0"/>
            </a:endParaRPr>
          </a:p>
          <a:p>
            <a:pPr algn="ctr"/>
            <a:endParaRPr lang="en-US" sz="3600" dirty="0">
              <a:latin typeface="Times New Roman" pitchFamily="18" charset="0"/>
              <a:cs typeface="Times New Roman" pitchFamily="18" charset="0"/>
            </a:endParaRPr>
          </a:p>
          <a:p>
            <a:pPr algn="ct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25582898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85800"/>
            <a:ext cx="9144000" cy="461665"/>
          </a:xfrm>
          <a:prstGeom prst="rect">
            <a:avLst/>
          </a:prstGeom>
          <a:solidFill>
            <a:schemeClr val="accent1"/>
          </a:solidFill>
        </p:spPr>
        <p:txBody>
          <a:bodyPr wrap="square" rtlCol="0">
            <a:spAutoFit/>
          </a:bodyPr>
          <a:lstStyle/>
          <a:p>
            <a:r>
              <a:rPr lang="en-US" sz="2400" dirty="0">
                <a:solidFill>
                  <a:schemeClr val="bg1"/>
                </a:solidFill>
                <a:latin typeface="Times New Roman" pitchFamily="18" charset="0"/>
                <a:cs typeface="Times New Roman" pitchFamily="18" charset="0"/>
              </a:rPr>
              <a:t>9</a:t>
            </a:r>
            <a:r>
              <a:rPr lang="en-US" sz="2400" dirty="0" smtClean="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Externalidades</a:t>
            </a:r>
            <a:r>
              <a:rPr lang="en-US" sz="2400" dirty="0">
                <a:solidFill>
                  <a:schemeClr val="bg1"/>
                </a:solidFill>
                <a:latin typeface="Times New Roman" pitchFamily="18" charset="0"/>
                <a:cs typeface="Times New Roman" pitchFamily="18" charset="0"/>
              </a:rPr>
              <a:t> y </a:t>
            </a:r>
            <a:r>
              <a:rPr lang="en-US" sz="2400" dirty="0" err="1">
                <a:solidFill>
                  <a:schemeClr val="bg1"/>
                </a:solidFill>
                <a:latin typeface="Times New Roman" pitchFamily="18" charset="0"/>
                <a:cs typeface="Times New Roman" pitchFamily="18" charset="0"/>
              </a:rPr>
              <a:t>bienes</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públicos</a:t>
            </a:r>
            <a:endParaRPr lang="en-US" sz="2400" dirty="0">
              <a:solidFill>
                <a:schemeClr val="bg1"/>
              </a:solidFill>
              <a:latin typeface="Times New Roman" pitchFamily="18" charset="0"/>
              <a:cs typeface="Times New Roman" pitchFamily="18" charset="0"/>
            </a:endParaRPr>
          </a:p>
        </p:txBody>
      </p:sp>
      <p:sp>
        <p:nvSpPr>
          <p:cNvPr id="8" name="Title 1"/>
          <p:cNvSpPr>
            <a:spLocks noGrp="1"/>
          </p:cNvSpPr>
          <p:nvPr>
            <p:ph type="ctrTitle"/>
          </p:nvPr>
        </p:nvSpPr>
        <p:spPr>
          <a:xfrm>
            <a:off x="685800" y="1295400"/>
            <a:ext cx="7772400" cy="685800"/>
          </a:xfrm>
        </p:spPr>
        <p:txBody>
          <a:bodyPr>
            <a:normAutofit/>
          </a:bodyPr>
          <a:lstStyle/>
          <a:p>
            <a:pPr algn="l"/>
            <a:r>
              <a:rPr lang="en-US" sz="3600" dirty="0" err="1">
                <a:solidFill>
                  <a:srgbClr val="000000"/>
                </a:solidFill>
                <a:effectLst/>
                <a:latin typeface="Times New Roman" pitchFamily="18" charset="0"/>
                <a:cs typeface="Times New Roman" pitchFamily="18" charset="0"/>
              </a:rPr>
              <a:t>Economía</a:t>
            </a:r>
            <a:r>
              <a:rPr lang="en-US" sz="3600" dirty="0">
                <a:solidFill>
                  <a:srgbClr val="000000"/>
                </a:solidFill>
                <a:effectLst/>
                <a:latin typeface="Times New Roman" pitchFamily="18" charset="0"/>
                <a:cs typeface="Times New Roman" pitchFamily="18" charset="0"/>
              </a:rPr>
              <a:t> </a:t>
            </a:r>
            <a:r>
              <a:rPr lang="en-US" sz="3600" dirty="0" err="1">
                <a:solidFill>
                  <a:srgbClr val="000000"/>
                </a:solidFill>
                <a:effectLst/>
                <a:latin typeface="Times New Roman" pitchFamily="18" charset="0"/>
                <a:cs typeface="Times New Roman" pitchFamily="18" charset="0"/>
              </a:rPr>
              <a:t>basada</a:t>
            </a:r>
            <a:r>
              <a:rPr lang="en-US" sz="3600" dirty="0">
                <a:solidFill>
                  <a:srgbClr val="000000"/>
                </a:solidFill>
                <a:effectLst/>
                <a:latin typeface="Times New Roman" pitchFamily="18" charset="0"/>
                <a:cs typeface="Times New Roman" pitchFamily="18" charset="0"/>
              </a:rPr>
              <a:t> </a:t>
            </a:r>
            <a:r>
              <a:rPr lang="en-US" sz="3600" dirty="0" err="1">
                <a:solidFill>
                  <a:srgbClr val="000000"/>
                </a:solidFill>
                <a:effectLst/>
                <a:latin typeface="Times New Roman" pitchFamily="18" charset="0"/>
                <a:cs typeface="Times New Roman" pitchFamily="18" charset="0"/>
              </a:rPr>
              <a:t>en</a:t>
            </a:r>
            <a:r>
              <a:rPr lang="en-US" sz="3600" dirty="0">
                <a:solidFill>
                  <a:srgbClr val="000000"/>
                </a:solidFill>
                <a:effectLst/>
                <a:latin typeface="Times New Roman" pitchFamily="18" charset="0"/>
                <a:cs typeface="Times New Roman" pitchFamily="18" charset="0"/>
              </a:rPr>
              <a:t> la </a:t>
            </a:r>
            <a:r>
              <a:rPr lang="en-US" sz="3600" dirty="0" err="1">
                <a:solidFill>
                  <a:srgbClr val="000000"/>
                </a:solidFill>
                <a:effectLst/>
                <a:latin typeface="Times New Roman" pitchFamily="18" charset="0"/>
                <a:cs typeface="Times New Roman" pitchFamily="18" charset="0"/>
              </a:rPr>
              <a:t>evidencia</a:t>
            </a:r>
            <a:r>
              <a:rPr lang="en-US" sz="3600" dirty="0">
                <a:solidFill>
                  <a:srgbClr val="000000"/>
                </a:solidFill>
                <a:effectLst/>
                <a:latin typeface="Times New Roman" pitchFamily="18" charset="0"/>
                <a:cs typeface="Times New Roman" pitchFamily="18" charset="0"/>
              </a:rPr>
              <a:t>:</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200" y="2209800"/>
            <a:ext cx="3708143" cy="3581400"/>
          </a:xfrm>
          <a:prstGeom prst="rect">
            <a:avLst/>
          </a:prstGeom>
          <a:ln>
            <a:solidFill>
              <a:schemeClr val="tx1"/>
            </a:solidFill>
          </a:ln>
        </p:spPr>
      </p:pic>
      <p:sp>
        <p:nvSpPr>
          <p:cNvPr id="11" name="TextBox 10"/>
          <p:cNvSpPr txBox="1"/>
          <p:nvPr/>
        </p:nvSpPr>
        <p:spPr>
          <a:xfrm>
            <a:off x="533400" y="2723227"/>
            <a:ext cx="3581400" cy="2554545"/>
          </a:xfrm>
          <a:prstGeom prst="rect">
            <a:avLst/>
          </a:prstGeom>
          <a:noFill/>
        </p:spPr>
        <p:txBody>
          <a:bodyPr wrap="square" rtlCol="0">
            <a:spAutoFit/>
          </a:bodyPr>
          <a:lstStyle/>
          <a:p>
            <a:r>
              <a:rPr lang="en-US" sz="3200" dirty="0">
                <a:solidFill>
                  <a:srgbClr val="000000"/>
                </a:solidFill>
                <a:latin typeface="Times New Roman" pitchFamily="18" charset="0"/>
                <a:cs typeface="Times New Roman" pitchFamily="18" charset="0"/>
              </a:rPr>
              <a:t>¿</a:t>
            </a:r>
            <a:r>
              <a:rPr lang="en-US" sz="3200" dirty="0" err="1">
                <a:solidFill>
                  <a:srgbClr val="000000"/>
                </a:solidFill>
                <a:latin typeface="Times New Roman" pitchFamily="18" charset="0"/>
                <a:cs typeface="Times New Roman" pitchFamily="18" charset="0"/>
              </a:rPr>
              <a:t>Cómo</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haría</a:t>
            </a:r>
            <a:r>
              <a:rPr lang="en-US" sz="3200" dirty="0">
                <a:solidFill>
                  <a:srgbClr val="000000"/>
                </a:solidFill>
                <a:latin typeface="Times New Roman" pitchFamily="18" charset="0"/>
                <a:cs typeface="Times New Roman" pitchFamily="18" charset="0"/>
              </a:rPr>
              <a:t> la </a:t>
            </a:r>
            <a:r>
              <a:rPr lang="en-US" sz="3200" dirty="0" err="1">
                <a:solidFill>
                  <a:srgbClr val="000000"/>
                </a:solidFill>
                <a:latin typeface="Times New Roman" pitchFamily="18" charset="0"/>
                <a:cs typeface="Times New Roman" pitchFamily="18" charset="0"/>
              </a:rPr>
              <a:t>reina</a:t>
            </a:r>
            <a:r>
              <a:rPr lang="en-US" sz="3200" dirty="0">
                <a:solidFill>
                  <a:srgbClr val="000000"/>
                </a:solidFill>
                <a:latin typeface="Times New Roman" pitchFamily="18" charset="0"/>
                <a:cs typeface="Times New Roman" pitchFamily="18" charset="0"/>
              </a:rPr>
              <a:t> de </a:t>
            </a:r>
            <a:r>
              <a:rPr lang="en-US" sz="3200" dirty="0" err="1">
                <a:solidFill>
                  <a:srgbClr val="000000"/>
                </a:solidFill>
                <a:latin typeface="Times New Roman" pitchFamily="18" charset="0"/>
                <a:cs typeface="Times New Roman" pitchFamily="18" charset="0"/>
              </a:rPr>
              <a:t>Inglaterra</a:t>
            </a:r>
            <a:r>
              <a:rPr lang="en-US" sz="3200" dirty="0">
                <a:solidFill>
                  <a:srgbClr val="000000"/>
                </a:solidFill>
                <a:latin typeface="Times New Roman" pitchFamily="18" charset="0"/>
                <a:cs typeface="Times New Roman" pitchFamily="18" charset="0"/>
              </a:rPr>
              <a:t> para </a:t>
            </a:r>
            <a:r>
              <a:rPr lang="en-US" sz="3200" dirty="0" err="1">
                <a:solidFill>
                  <a:srgbClr val="000000"/>
                </a:solidFill>
                <a:latin typeface="Times New Roman" pitchFamily="18" charset="0"/>
                <a:cs typeface="Times New Roman" pitchFamily="18" charset="0"/>
              </a:rPr>
              <a:t>tardar</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menos</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en</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llegar</a:t>
            </a:r>
            <a:r>
              <a:rPr lang="en-US" sz="3200" dirty="0">
                <a:solidFill>
                  <a:srgbClr val="000000"/>
                </a:solidFill>
                <a:latin typeface="Times New Roman" pitchFamily="18" charset="0"/>
                <a:cs typeface="Times New Roman" pitchFamily="18" charset="0"/>
              </a:rPr>
              <a:t> al </a:t>
            </a:r>
            <a:r>
              <a:rPr lang="en-US" sz="3200" dirty="0" err="1">
                <a:solidFill>
                  <a:srgbClr val="000000"/>
                </a:solidFill>
                <a:latin typeface="Times New Roman" pitchFamily="18" charset="0"/>
                <a:cs typeface="Times New Roman" pitchFamily="18" charset="0"/>
              </a:rPr>
              <a:t>estadio</a:t>
            </a:r>
            <a:r>
              <a:rPr lang="en-US" sz="3200" dirty="0">
                <a:solidFill>
                  <a:srgbClr val="000000"/>
                </a:solidFill>
                <a:latin typeface="Times New Roman" pitchFamily="18" charset="0"/>
                <a:cs typeface="Times New Roman" pitchFamily="18" charset="0"/>
              </a:rPr>
              <a:t> de </a:t>
            </a:r>
            <a:r>
              <a:rPr lang="en-US" sz="3200" dirty="0" err="1">
                <a:solidFill>
                  <a:srgbClr val="000000"/>
                </a:solidFill>
                <a:latin typeface="Times New Roman" pitchFamily="18" charset="0"/>
                <a:cs typeface="Times New Roman" pitchFamily="18" charset="0"/>
              </a:rPr>
              <a:t>Wembley</a:t>
            </a:r>
            <a:r>
              <a:rPr lang="en-US" sz="3200" dirty="0">
                <a:solidFill>
                  <a:srgbClr val="000000"/>
                </a:solidFill>
                <a:latin typeface="Times New Roman" pitchFamily="18" charset="0"/>
                <a:cs typeface="Times New Roman" pitchFamily="18" charset="0"/>
              </a:rPr>
              <a:t>?</a:t>
            </a:r>
            <a:endParaRPr lang="en-US" sz="3200" dirty="0"/>
          </a:p>
        </p:txBody>
      </p:sp>
    </p:spTree>
    <p:extLst>
      <p:ext uri="{BB962C8B-B14F-4D97-AF65-F5344CB8AC3E}">
        <p14:creationId xmlns:p14="http://schemas.microsoft.com/office/powerpoint/2010/main" val="31054789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85800"/>
            <a:ext cx="9144000" cy="461665"/>
          </a:xfrm>
          <a:prstGeom prst="rect">
            <a:avLst/>
          </a:prstGeom>
          <a:solidFill>
            <a:schemeClr val="accent1"/>
          </a:solidFill>
        </p:spPr>
        <p:txBody>
          <a:bodyPr wrap="square" rtlCol="0">
            <a:spAutoFit/>
          </a:bodyPr>
          <a:lstStyle/>
          <a:p>
            <a:r>
              <a:rPr lang="en-US" sz="2400" dirty="0">
                <a:solidFill>
                  <a:schemeClr val="bg1"/>
                </a:solidFill>
                <a:latin typeface="Times New Roman" pitchFamily="18" charset="0"/>
                <a:cs typeface="Times New Roman" pitchFamily="18" charset="0"/>
              </a:rPr>
              <a:t>9</a:t>
            </a:r>
            <a:r>
              <a:rPr lang="en-US" sz="2400" dirty="0" smtClean="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Externalidades</a:t>
            </a:r>
            <a:r>
              <a:rPr lang="en-US" sz="2400" dirty="0">
                <a:solidFill>
                  <a:schemeClr val="bg1"/>
                </a:solidFill>
                <a:latin typeface="Times New Roman" pitchFamily="18" charset="0"/>
                <a:cs typeface="Times New Roman" pitchFamily="18" charset="0"/>
              </a:rPr>
              <a:t> y </a:t>
            </a:r>
            <a:r>
              <a:rPr lang="en-US" sz="2400" dirty="0" err="1">
                <a:solidFill>
                  <a:schemeClr val="bg1"/>
                </a:solidFill>
                <a:latin typeface="Times New Roman" pitchFamily="18" charset="0"/>
                <a:cs typeface="Times New Roman" pitchFamily="18" charset="0"/>
              </a:rPr>
              <a:t>bienes</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públicos</a:t>
            </a:r>
            <a:endParaRPr lang="en-US" sz="2400" dirty="0">
              <a:solidFill>
                <a:schemeClr val="bg1"/>
              </a:solidFill>
              <a:latin typeface="Times New Roman" pitchFamily="18" charset="0"/>
              <a:cs typeface="Times New Roman"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4031" y="1601969"/>
            <a:ext cx="7031520" cy="3960631"/>
          </a:xfrm>
          <a:prstGeom prst="rect">
            <a:avLst/>
          </a:prstGeom>
          <a:ln>
            <a:solidFill>
              <a:srgbClr val="000000"/>
            </a:solidFill>
          </a:ln>
        </p:spPr>
      </p:pic>
      <p:sp>
        <p:nvSpPr>
          <p:cNvPr id="7" name="TextBox 6"/>
          <p:cNvSpPr txBox="1"/>
          <p:nvPr/>
        </p:nvSpPr>
        <p:spPr>
          <a:xfrm>
            <a:off x="590812" y="5977354"/>
            <a:ext cx="8001000" cy="338554"/>
          </a:xfrm>
          <a:prstGeom prst="rect">
            <a:avLst/>
          </a:prstGeom>
          <a:noFill/>
        </p:spPr>
        <p:txBody>
          <a:bodyPr wrap="square" rtlCol="0">
            <a:spAutoFit/>
          </a:bodyPr>
          <a:lstStyle/>
          <a:p>
            <a:pPr algn="ctr"/>
            <a:r>
              <a:rPr lang="en-US" sz="1600" dirty="0" err="1" smtClean="0">
                <a:solidFill>
                  <a:srgbClr val="C00000"/>
                </a:solidFill>
                <a:latin typeface=""/>
              </a:rPr>
              <a:t>Figura</a:t>
            </a:r>
            <a:r>
              <a:rPr lang="en-US" sz="1600" dirty="0" smtClean="0">
                <a:solidFill>
                  <a:srgbClr val="C00000"/>
                </a:solidFill>
                <a:latin typeface=""/>
              </a:rPr>
              <a:t>  </a:t>
            </a:r>
            <a:r>
              <a:rPr lang="en-US" sz="1600" dirty="0">
                <a:solidFill>
                  <a:srgbClr val="C00000"/>
                </a:solidFill>
                <a:latin typeface=""/>
              </a:rPr>
              <a:t>9.14 </a:t>
            </a:r>
            <a:r>
              <a:rPr lang="en-US" sz="1600" dirty="0" err="1" smtClean="0">
                <a:solidFill>
                  <a:srgbClr val="000000"/>
                </a:solidFill>
                <a:latin typeface=""/>
              </a:rPr>
              <a:t>Resultados</a:t>
            </a:r>
            <a:r>
              <a:rPr lang="en-US" sz="1600" dirty="0" smtClean="0">
                <a:solidFill>
                  <a:srgbClr val="000000"/>
                </a:solidFill>
                <a:latin typeface=""/>
              </a:rPr>
              <a:t> de la </a:t>
            </a:r>
            <a:r>
              <a:rPr lang="en-US" sz="1600" dirty="0" err="1" smtClean="0">
                <a:solidFill>
                  <a:srgbClr val="000000"/>
                </a:solidFill>
                <a:latin typeface=""/>
              </a:rPr>
              <a:t>tasa</a:t>
            </a:r>
            <a:r>
              <a:rPr lang="en-US" sz="1600" dirty="0" smtClean="0">
                <a:solidFill>
                  <a:srgbClr val="000000"/>
                </a:solidFill>
                <a:latin typeface=""/>
              </a:rPr>
              <a:t> </a:t>
            </a:r>
            <a:r>
              <a:rPr lang="en-US" sz="1600" dirty="0" err="1" smtClean="0">
                <a:solidFill>
                  <a:srgbClr val="000000"/>
                </a:solidFill>
                <a:latin typeface=""/>
              </a:rPr>
              <a:t>por</a:t>
            </a:r>
            <a:r>
              <a:rPr lang="en-US" sz="1600" dirty="0" smtClean="0">
                <a:solidFill>
                  <a:srgbClr val="000000"/>
                </a:solidFill>
                <a:latin typeface=""/>
              </a:rPr>
              <a:t> </a:t>
            </a:r>
            <a:r>
              <a:rPr lang="en-US" sz="1600" dirty="0" err="1" smtClean="0">
                <a:solidFill>
                  <a:srgbClr val="000000"/>
                </a:solidFill>
                <a:latin typeface=""/>
              </a:rPr>
              <a:t>congestión</a:t>
            </a:r>
            <a:endParaRPr lang="en-US" sz="1600" dirty="0"/>
          </a:p>
        </p:txBody>
      </p:sp>
      <p:sp>
        <p:nvSpPr>
          <p:cNvPr id="2" name="TextBox 1"/>
          <p:cNvSpPr txBox="1"/>
          <p:nvPr/>
        </p:nvSpPr>
        <p:spPr>
          <a:xfrm>
            <a:off x="8661400" y="20066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906531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0"/>
            <a:ext cx="7772400" cy="2743200"/>
          </a:xfrm>
        </p:spPr>
        <p:txBody>
          <a:bodyPr>
            <a:normAutofit/>
          </a:bodyPr>
          <a:lstStyle/>
          <a:p>
            <a:pPr algn="l"/>
            <a:r>
              <a:rPr lang="en-US" sz="3600" dirty="0">
                <a:latin typeface="Times New Roman" pitchFamily="18" charset="0"/>
                <a:cs typeface="Times New Roman" pitchFamily="18" charset="0"/>
              </a:rPr>
              <a:t/>
            </a:r>
            <a:br>
              <a:rPr lang="en-US" sz="3600" dirty="0">
                <a:latin typeface="Times New Roman" pitchFamily="18" charset="0"/>
                <a:cs typeface="Times New Roman" pitchFamily="18" charset="0"/>
              </a:rPr>
            </a:b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600" dirty="0">
                <a:latin typeface="Times New Roman" pitchFamily="18" charset="0"/>
                <a:cs typeface="Times New Roman" pitchFamily="18" charset="0"/>
              </a:rPr>
              <a:t/>
            </a:r>
            <a:br>
              <a:rPr lang="en-US" sz="3600" dirty="0">
                <a:latin typeface="Times New Roman" pitchFamily="18" charset="0"/>
                <a:cs typeface="Times New Roman" pitchFamily="18" charset="0"/>
              </a:rPr>
            </a:br>
            <a:endParaRPr lang="en-US" sz="3600" dirty="0">
              <a:latin typeface="Times New Roman" pitchFamily="18" charset="0"/>
              <a:cs typeface="Times New Roman" pitchFamily="18" charset="0"/>
            </a:endParaRPr>
          </a:p>
        </p:txBody>
      </p:sp>
      <p:sp>
        <p:nvSpPr>
          <p:cNvPr id="4" name="TextBox 3"/>
          <p:cNvSpPr txBox="1"/>
          <p:nvPr/>
        </p:nvSpPr>
        <p:spPr>
          <a:xfrm>
            <a:off x="0" y="685800"/>
            <a:ext cx="9144000" cy="461665"/>
          </a:xfrm>
          <a:prstGeom prst="rect">
            <a:avLst/>
          </a:prstGeom>
          <a:solidFill>
            <a:schemeClr val="accent1"/>
          </a:solidFill>
        </p:spPr>
        <p:txBody>
          <a:bodyPr wrap="square" rtlCol="0">
            <a:spAutoFit/>
          </a:bodyPr>
          <a:lstStyle/>
          <a:p>
            <a:r>
              <a:rPr lang="en-US" sz="2400" dirty="0">
                <a:solidFill>
                  <a:schemeClr val="bg1"/>
                </a:solidFill>
                <a:latin typeface="Times New Roman" pitchFamily="18" charset="0"/>
                <a:cs typeface="Times New Roman" pitchFamily="18" charset="0"/>
              </a:rPr>
              <a:t>9</a:t>
            </a:r>
            <a:r>
              <a:rPr lang="en-US" sz="2400" dirty="0" smtClean="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Externalidades</a:t>
            </a:r>
            <a:r>
              <a:rPr lang="en-US" sz="2400" dirty="0">
                <a:solidFill>
                  <a:schemeClr val="bg1"/>
                </a:solidFill>
                <a:latin typeface="Times New Roman" pitchFamily="18" charset="0"/>
                <a:cs typeface="Times New Roman" pitchFamily="18" charset="0"/>
              </a:rPr>
              <a:t> y </a:t>
            </a:r>
            <a:r>
              <a:rPr lang="en-US" sz="2400" dirty="0" err="1">
                <a:solidFill>
                  <a:schemeClr val="bg1"/>
                </a:solidFill>
                <a:latin typeface="Times New Roman" pitchFamily="18" charset="0"/>
                <a:cs typeface="Times New Roman" pitchFamily="18" charset="0"/>
              </a:rPr>
              <a:t>bienes</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públicos</a:t>
            </a:r>
            <a:endParaRPr lang="en-US" sz="2400" dirty="0">
              <a:solidFill>
                <a:schemeClr val="bg1"/>
              </a:solidFill>
              <a:latin typeface="Times New Roman" pitchFamily="18" charset="0"/>
              <a:cs typeface="Times New Roman" pitchFamily="18" charset="0"/>
            </a:endParaRPr>
          </a:p>
        </p:txBody>
      </p:sp>
      <p:sp>
        <p:nvSpPr>
          <p:cNvPr id="8" name="TextBox 7"/>
          <p:cNvSpPr txBox="1"/>
          <p:nvPr/>
        </p:nvSpPr>
        <p:spPr>
          <a:xfrm>
            <a:off x="838200" y="1219200"/>
            <a:ext cx="7391400" cy="1446550"/>
          </a:xfrm>
          <a:prstGeom prst="rect">
            <a:avLst/>
          </a:prstGeom>
          <a:noFill/>
        </p:spPr>
        <p:txBody>
          <a:bodyPr wrap="square" rtlCol="0">
            <a:spAutoFit/>
          </a:bodyPr>
          <a:lstStyle/>
          <a:p>
            <a:pPr algn="ctr"/>
            <a:r>
              <a:rPr lang="es-ES" sz="4400" dirty="0" smtClean="0">
                <a:latin typeface="Times New Roman" pitchFamily="18" charset="0"/>
                <a:cs typeface="Times New Roman" pitchFamily="18" charset="0"/>
              </a:rPr>
              <a:t>¿Por qué</a:t>
            </a:r>
            <a:r>
              <a:rPr lang="es-ES" sz="4400" baseline="-25000" dirty="0" smtClean="0">
                <a:latin typeface="Times New Roman" pitchFamily="18" charset="0"/>
                <a:cs typeface="Times New Roman" pitchFamily="18" charset="0"/>
              </a:rPr>
              <a:t> </a:t>
            </a:r>
            <a:r>
              <a:rPr lang="es-ES" sz="4400" dirty="0" smtClean="0">
                <a:latin typeface="Times New Roman" pitchFamily="18" charset="0"/>
                <a:cs typeface="Times New Roman" pitchFamily="18" charset="0"/>
              </a:rPr>
              <a:t>las vacas no son</a:t>
            </a:r>
          </a:p>
          <a:p>
            <a:pPr algn="ctr"/>
            <a:r>
              <a:rPr lang="es-ES" sz="4400" dirty="0" smtClean="0">
                <a:latin typeface="Times New Roman" pitchFamily="18" charset="0"/>
                <a:cs typeface="Times New Roman" pitchFamily="18" charset="0"/>
              </a:rPr>
              <a:t>una especie extinta?</a:t>
            </a:r>
            <a:endParaRPr lang="en-US" sz="3600" dirty="0">
              <a:latin typeface="Times New Roman" pitchFamily="18" charset="0"/>
              <a:cs typeface="Times New Roman" pitchFamily="18"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352800" y="2514600"/>
            <a:ext cx="2819400" cy="3251672"/>
          </a:xfrm>
          <a:prstGeom prst="rect">
            <a:avLst/>
          </a:prstGeom>
          <a:ln>
            <a:noFill/>
          </a:ln>
        </p:spPr>
      </p:pic>
      <p:sp>
        <p:nvSpPr>
          <p:cNvPr id="7" name="&quot;No&quot; Symbol 6"/>
          <p:cNvSpPr/>
          <p:nvPr/>
        </p:nvSpPr>
        <p:spPr>
          <a:xfrm>
            <a:off x="2590800" y="2665750"/>
            <a:ext cx="3962400" cy="3811250"/>
          </a:xfrm>
          <a:prstGeom prst="noSmoking">
            <a:avLst>
              <a:gd name="adj" fmla="val 12821"/>
            </a:avLst>
          </a:prstGeom>
          <a:solidFill>
            <a:srgbClr val="FF0000">
              <a:alpha val="6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788321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0"/>
            <a:ext cx="7772400" cy="2743200"/>
          </a:xfrm>
        </p:spPr>
        <p:txBody>
          <a:bodyPr>
            <a:normAutofit/>
          </a:bodyPr>
          <a:lstStyle/>
          <a:p>
            <a:pPr algn="l"/>
            <a:r>
              <a:rPr lang="en-US" sz="3600" dirty="0">
                <a:latin typeface="Times New Roman" pitchFamily="18" charset="0"/>
                <a:cs typeface="Times New Roman" pitchFamily="18" charset="0"/>
              </a:rPr>
              <a:t/>
            </a:r>
            <a:br>
              <a:rPr lang="en-US" sz="3600" dirty="0">
                <a:latin typeface="Times New Roman" pitchFamily="18" charset="0"/>
                <a:cs typeface="Times New Roman" pitchFamily="18" charset="0"/>
              </a:rPr>
            </a:b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600" dirty="0">
                <a:latin typeface="Times New Roman" pitchFamily="18" charset="0"/>
                <a:cs typeface="Times New Roman" pitchFamily="18" charset="0"/>
              </a:rPr>
              <a:t/>
            </a:r>
            <a:br>
              <a:rPr lang="en-US" sz="3600" dirty="0">
                <a:latin typeface="Times New Roman" pitchFamily="18" charset="0"/>
                <a:cs typeface="Times New Roman" pitchFamily="18" charset="0"/>
              </a:rPr>
            </a:br>
            <a:endParaRPr lang="en-US" sz="3600" dirty="0">
              <a:latin typeface="Times New Roman" pitchFamily="18" charset="0"/>
              <a:cs typeface="Times New Roman" pitchFamily="18" charset="0"/>
            </a:endParaRPr>
          </a:p>
        </p:txBody>
      </p:sp>
      <p:sp>
        <p:nvSpPr>
          <p:cNvPr id="4" name="TextBox 3"/>
          <p:cNvSpPr txBox="1"/>
          <p:nvPr/>
        </p:nvSpPr>
        <p:spPr>
          <a:xfrm>
            <a:off x="0" y="685800"/>
            <a:ext cx="9144000" cy="830997"/>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9.1 </a:t>
            </a:r>
            <a:r>
              <a:rPr lang="en-US" sz="2400" dirty="0" err="1" smtClean="0">
                <a:solidFill>
                  <a:schemeClr val="bg1"/>
                </a:solidFill>
                <a:latin typeface="Times New Roman" pitchFamily="18" charset="0"/>
                <a:cs typeface="Times New Roman" pitchFamily="18" charset="0"/>
              </a:rPr>
              <a:t>Externalidades</a:t>
            </a:r>
            <a:endParaRPr lang="en-US" sz="2400" dirty="0" smtClean="0">
              <a:solidFill>
                <a:schemeClr val="bg1"/>
              </a:solidFill>
              <a:latin typeface="Times New Roman" pitchFamily="18" charset="0"/>
              <a:cs typeface="Times New Roman" pitchFamily="18" charset="0"/>
            </a:endParaRPr>
          </a:p>
          <a:p>
            <a:r>
              <a:rPr lang="en-US" sz="2400" dirty="0">
                <a:solidFill>
                  <a:schemeClr val="bg1"/>
                </a:solidFill>
                <a:latin typeface="Times New Roman" pitchFamily="18" charset="0"/>
                <a:cs typeface="Times New Roman" pitchFamily="18" charset="0"/>
              </a:rPr>
              <a:t>	</a:t>
            </a:r>
            <a:r>
              <a:rPr lang="en-US" sz="2400" dirty="0" smtClean="0">
                <a:solidFill>
                  <a:schemeClr val="bg1"/>
                </a:solidFill>
                <a:latin typeface="Times New Roman" pitchFamily="18" charset="0"/>
                <a:cs typeface="Times New Roman" pitchFamily="18" charset="0"/>
              </a:rPr>
              <a:t>Una </a:t>
            </a:r>
            <a:r>
              <a:rPr lang="en-US" sz="2400" dirty="0" err="1" smtClean="0">
                <a:solidFill>
                  <a:schemeClr val="bg1"/>
                </a:solidFill>
                <a:latin typeface="Times New Roman" pitchFamily="18" charset="0"/>
                <a:cs typeface="Times New Roman" pitchFamily="18" charset="0"/>
              </a:rPr>
              <a:t>mano</a:t>
            </a:r>
            <a:r>
              <a:rPr lang="en-US" sz="2400" dirty="0" smtClean="0">
                <a:solidFill>
                  <a:schemeClr val="bg1"/>
                </a:solidFill>
                <a:latin typeface="Times New Roman" pitchFamily="18" charset="0"/>
                <a:cs typeface="Times New Roman" pitchFamily="18" charset="0"/>
              </a:rPr>
              <a:t> invisible “</a:t>
            </a:r>
            <a:r>
              <a:rPr lang="en-US" sz="2400" dirty="0" err="1" smtClean="0">
                <a:solidFill>
                  <a:schemeClr val="bg1"/>
                </a:solidFill>
                <a:latin typeface="Times New Roman" pitchFamily="18" charset="0"/>
                <a:cs typeface="Times New Roman" pitchFamily="18" charset="0"/>
              </a:rPr>
              <a:t>defectuosa</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externalidades</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negativas</a:t>
            </a:r>
            <a:endParaRPr lang="en-US" sz="2400" dirty="0">
              <a:solidFill>
                <a:schemeClr val="bg1"/>
              </a:solidFill>
              <a:latin typeface="Times New Roman" pitchFamily="18" charset="0"/>
              <a:cs typeface="Times New Roman"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0" y="1752600"/>
            <a:ext cx="3657600" cy="3657600"/>
          </a:xfrm>
          <a:prstGeom prst="rect">
            <a:avLst/>
          </a:prstGeom>
          <a:ln>
            <a:solidFill>
              <a:srgbClr val="000000"/>
            </a:solidFill>
          </a:ln>
        </p:spPr>
      </p:pic>
      <p:sp>
        <p:nvSpPr>
          <p:cNvPr id="11" name="TextBox 10"/>
          <p:cNvSpPr txBox="1"/>
          <p:nvPr/>
        </p:nvSpPr>
        <p:spPr>
          <a:xfrm>
            <a:off x="1524000" y="5562600"/>
            <a:ext cx="6172200" cy="646331"/>
          </a:xfrm>
          <a:prstGeom prst="rect">
            <a:avLst/>
          </a:prstGeom>
          <a:noFill/>
        </p:spPr>
        <p:txBody>
          <a:bodyPr wrap="square" rtlCol="0">
            <a:spAutoFit/>
          </a:bodyPr>
          <a:lstStyle/>
          <a:p>
            <a:pPr algn="ctr"/>
            <a:r>
              <a:rPr lang="en-US" sz="3600" dirty="0" err="1" smtClean="0">
                <a:latin typeface="Times New Roman" pitchFamily="18" charset="0"/>
                <a:cs typeface="Times New Roman" pitchFamily="18" charset="0"/>
              </a:rPr>
              <a:t>Hacemos</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Jers</a:t>
            </a:r>
            <a:r>
              <a:rPr lang="es-ES" sz="3600" dirty="0" smtClean="0">
                <a:latin typeface="Times New Roman" pitchFamily="18" charset="0"/>
                <a:cs typeface="Times New Roman" pitchFamily="18" charset="0"/>
              </a:rPr>
              <a:t>é</a:t>
            </a:r>
            <a:r>
              <a:rPr lang="en-US" sz="3600" dirty="0" smtClean="0">
                <a:latin typeface="Times New Roman" pitchFamily="18" charset="0"/>
                <a:cs typeface="Times New Roman" pitchFamily="18" charset="0"/>
              </a:rPr>
              <a:t>is S.A.</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2973407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0"/>
            <a:ext cx="7772400" cy="2743200"/>
          </a:xfrm>
        </p:spPr>
        <p:txBody>
          <a:bodyPr>
            <a:normAutofit/>
          </a:bodyPr>
          <a:lstStyle/>
          <a:p>
            <a:pPr algn="l"/>
            <a:r>
              <a:rPr lang="en-US" sz="3600" dirty="0">
                <a:latin typeface="Times New Roman" pitchFamily="18" charset="0"/>
                <a:cs typeface="Times New Roman" pitchFamily="18" charset="0"/>
              </a:rPr>
              <a:t/>
            </a:r>
            <a:br>
              <a:rPr lang="en-US" sz="3600" dirty="0">
                <a:latin typeface="Times New Roman" pitchFamily="18" charset="0"/>
                <a:cs typeface="Times New Roman" pitchFamily="18" charset="0"/>
              </a:rPr>
            </a:b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600" dirty="0">
                <a:latin typeface="Times New Roman" pitchFamily="18" charset="0"/>
                <a:cs typeface="Times New Roman" pitchFamily="18" charset="0"/>
              </a:rPr>
              <a:t/>
            </a:r>
            <a:br>
              <a:rPr lang="en-US" sz="3600" dirty="0">
                <a:latin typeface="Times New Roman" pitchFamily="18" charset="0"/>
                <a:cs typeface="Times New Roman" pitchFamily="18" charset="0"/>
              </a:rPr>
            </a:br>
            <a:endParaRPr lang="en-US" sz="3600" dirty="0">
              <a:latin typeface="Times New Roman" pitchFamily="18" charset="0"/>
              <a:cs typeface="Times New Roman" pitchFamily="18" charset="0"/>
            </a:endParaRPr>
          </a:p>
        </p:txBody>
      </p:sp>
      <p:sp>
        <p:nvSpPr>
          <p:cNvPr id="4" name="TextBox 3"/>
          <p:cNvSpPr txBox="1"/>
          <p:nvPr/>
        </p:nvSpPr>
        <p:spPr>
          <a:xfrm>
            <a:off x="0" y="685800"/>
            <a:ext cx="9144000" cy="830997"/>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9.1 </a:t>
            </a:r>
            <a:r>
              <a:rPr lang="en-US" sz="2400" dirty="0" err="1">
                <a:solidFill>
                  <a:schemeClr val="bg1"/>
                </a:solidFill>
                <a:latin typeface="Times New Roman" pitchFamily="18" charset="0"/>
                <a:cs typeface="Times New Roman" pitchFamily="18" charset="0"/>
              </a:rPr>
              <a:t>Externalidades</a:t>
            </a:r>
            <a:endParaRPr lang="en-US" sz="2400" dirty="0">
              <a:solidFill>
                <a:schemeClr val="bg1"/>
              </a:solidFill>
              <a:latin typeface="Times New Roman" pitchFamily="18" charset="0"/>
              <a:cs typeface="Times New Roman" pitchFamily="18" charset="0"/>
            </a:endParaRPr>
          </a:p>
          <a:p>
            <a:r>
              <a:rPr lang="en-US" sz="2400" dirty="0">
                <a:solidFill>
                  <a:schemeClr val="bg1"/>
                </a:solidFill>
                <a:latin typeface="Times New Roman" pitchFamily="18" charset="0"/>
                <a:cs typeface="Times New Roman" pitchFamily="18" charset="0"/>
              </a:rPr>
              <a:t>	Una </a:t>
            </a:r>
            <a:r>
              <a:rPr lang="en-US" sz="2400" dirty="0" err="1">
                <a:solidFill>
                  <a:schemeClr val="bg1"/>
                </a:solidFill>
                <a:latin typeface="Times New Roman" pitchFamily="18" charset="0"/>
                <a:cs typeface="Times New Roman" pitchFamily="18" charset="0"/>
              </a:rPr>
              <a:t>mano</a:t>
            </a:r>
            <a:r>
              <a:rPr lang="en-US" sz="2400" dirty="0">
                <a:solidFill>
                  <a:schemeClr val="bg1"/>
                </a:solidFill>
                <a:latin typeface="Times New Roman" pitchFamily="18" charset="0"/>
                <a:cs typeface="Times New Roman" pitchFamily="18" charset="0"/>
              </a:rPr>
              <a:t> invisible “</a:t>
            </a:r>
            <a:r>
              <a:rPr lang="en-US" sz="2400" dirty="0" err="1">
                <a:solidFill>
                  <a:schemeClr val="bg1"/>
                </a:solidFill>
                <a:latin typeface="Times New Roman" pitchFamily="18" charset="0"/>
                <a:cs typeface="Times New Roman" pitchFamily="18" charset="0"/>
              </a:rPr>
              <a:t>defectuosa</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externalidades</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negativas</a:t>
            </a:r>
            <a:endParaRPr lang="en-US" sz="2400" dirty="0">
              <a:solidFill>
                <a:schemeClr val="bg1"/>
              </a:solidFill>
              <a:latin typeface="Times New Roman" pitchFamily="18" charset="0"/>
              <a:cs typeface="Times New Roman" pitchFamily="18" charset="0"/>
            </a:endParaRPr>
          </a:p>
        </p:txBody>
      </p:sp>
      <p:sp>
        <p:nvSpPr>
          <p:cNvPr id="6" name="TextBox 5"/>
          <p:cNvSpPr txBox="1"/>
          <p:nvPr/>
        </p:nvSpPr>
        <p:spPr>
          <a:xfrm>
            <a:off x="5715000" y="2590800"/>
            <a:ext cx="22860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¿Lana gratis?</a:t>
            </a:r>
            <a:endParaRPr lang="en-US" sz="2800" dirty="0">
              <a:latin typeface="Times New Roman" pitchFamily="18" charset="0"/>
              <a:cs typeface="Times New Roman" pitchFamily="18" charset="0"/>
            </a:endParaRPr>
          </a:p>
        </p:txBody>
      </p:sp>
      <p:sp>
        <p:nvSpPr>
          <p:cNvPr id="9" name="TextBox 8"/>
          <p:cNvSpPr txBox="1"/>
          <p:nvPr/>
        </p:nvSpPr>
        <p:spPr>
          <a:xfrm>
            <a:off x="2514600" y="5334000"/>
            <a:ext cx="33528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Trabajan</a:t>
            </a:r>
            <a:r>
              <a:rPr lang="en-US" sz="2800" dirty="0" smtClean="0">
                <a:latin typeface="Times New Roman" pitchFamily="18" charset="0"/>
                <a:cs typeface="Times New Roman" pitchFamily="18" charset="0"/>
              </a:rPr>
              <a:t> sin </a:t>
            </a:r>
            <a:r>
              <a:rPr lang="en-US" sz="2800" dirty="0" err="1" smtClean="0">
                <a:latin typeface="Times New Roman" pitchFamily="18" charset="0"/>
                <a:cs typeface="Times New Roman" pitchFamily="18" charset="0"/>
              </a:rPr>
              <a:t>cobrar</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839371"/>
            <a:ext cx="4029884" cy="3255457"/>
          </a:xfrm>
          <a:prstGeom prst="rect">
            <a:avLst/>
          </a:prstGeom>
          <a:ln>
            <a:solidFill>
              <a:schemeClr val="tx1"/>
            </a:solidFill>
          </a:ln>
        </p:spPr>
      </p:pic>
    </p:spTree>
    <p:extLst>
      <p:ext uri="{BB962C8B-B14F-4D97-AF65-F5344CB8AC3E}">
        <p14:creationId xmlns:p14="http://schemas.microsoft.com/office/powerpoint/2010/main" val="39480118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0"/>
            <a:ext cx="7772400" cy="2743200"/>
          </a:xfrm>
        </p:spPr>
        <p:txBody>
          <a:bodyPr>
            <a:normAutofit/>
          </a:bodyPr>
          <a:lstStyle/>
          <a:p>
            <a:pPr algn="l"/>
            <a:r>
              <a:rPr lang="en-US" sz="3600" dirty="0">
                <a:latin typeface="Times New Roman" pitchFamily="18" charset="0"/>
                <a:cs typeface="Times New Roman" pitchFamily="18" charset="0"/>
              </a:rPr>
              <a:t/>
            </a:r>
            <a:br>
              <a:rPr lang="en-US" sz="3600" dirty="0">
                <a:latin typeface="Times New Roman" pitchFamily="18" charset="0"/>
                <a:cs typeface="Times New Roman" pitchFamily="18" charset="0"/>
              </a:rPr>
            </a:b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600" dirty="0">
                <a:latin typeface="Times New Roman" pitchFamily="18" charset="0"/>
                <a:cs typeface="Times New Roman" pitchFamily="18" charset="0"/>
              </a:rPr>
              <a:t/>
            </a:r>
            <a:br>
              <a:rPr lang="en-US" sz="3600" dirty="0">
                <a:latin typeface="Times New Roman" pitchFamily="18" charset="0"/>
                <a:cs typeface="Times New Roman" pitchFamily="18" charset="0"/>
              </a:rPr>
            </a:br>
            <a:endParaRPr lang="en-US" sz="3600" dirty="0">
              <a:latin typeface="Times New Roman" pitchFamily="18" charset="0"/>
              <a:cs typeface="Times New Roman" pitchFamily="18" charset="0"/>
            </a:endParaRPr>
          </a:p>
        </p:txBody>
      </p:sp>
      <p:sp>
        <p:nvSpPr>
          <p:cNvPr id="4" name="TextBox 3"/>
          <p:cNvSpPr txBox="1"/>
          <p:nvPr/>
        </p:nvSpPr>
        <p:spPr>
          <a:xfrm>
            <a:off x="0" y="685800"/>
            <a:ext cx="9144000" cy="830997"/>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9.1 </a:t>
            </a:r>
            <a:r>
              <a:rPr lang="en-US" sz="2400" dirty="0" err="1">
                <a:solidFill>
                  <a:schemeClr val="bg1"/>
                </a:solidFill>
                <a:latin typeface="Times New Roman" pitchFamily="18" charset="0"/>
                <a:cs typeface="Times New Roman" pitchFamily="18" charset="0"/>
              </a:rPr>
              <a:t>Externalidades</a:t>
            </a:r>
            <a:endParaRPr lang="en-US" sz="2400" dirty="0">
              <a:solidFill>
                <a:schemeClr val="bg1"/>
              </a:solidFill>
              <a:latin typeface="Times New Roman" pitchFamily="18" charset="0"/>
              <a:cs typeface="Times New Roman" pitchFamily="18" charset="0"/>
            </a:endParaRPr>
          </a:p>
          <a:p>
            <a:r>
              <a:rPr lang="en-US" sz="2400" dirty="0">
                <a:solidFill>
                  <a:schemeClr val="bg1"/>
                </a:solidFill>
                <a:latin typeface="Times New Roman" pitchFamily="18" charset="0"/>
                <a:cs typeface="Times New Roman" pitchFamily="18" charset="0"/>
              </a:rPr>
              <a:t>	Una </a:t>
            </a:r>
            <a:r>
              <a:rPr lang="en-US" sz="2400" dirty="0" err="1">
                <a:solidFill>
                  <a:schemeClr val="bg1"/>
                </a:solidFill>
                <a:latin typeface="Times New Roman" pitchFamily="18" charset="0"/>
                <a:cs typeface="Times New Roman" pitchFamily="18" charset="0"/>
              </a:rPr>
              <a:t>mano</a:t>
            </a:r>
            <a:r>
              <a:rPr lang="en-US" sz="2400" dirty="0">
                <a:solidFill>
                  <a:schemeClr val="bg1"/>
                </a:solidFill>
                <a:latin typeface="Times New Roman" pitchFamily="18" charset="0"/>
                <a:cs typeface="Times New Roman" pitchFamily="18" charset="0"/>
              </a:rPr>
              <a:t> invisible “</a:t>
            </a:r>
            <a:r>
              <a:rPr lang="en-US" sz="2400" dirty="0" err="1">
                <a:solidFill>
                  <a:schemeClr val="bg1"/>
                </a:solidFill>
                <a:latin typeface="Times New Roman" pitchFamily="18" charset="0"/>
                <a:cs typeface="Times New Roman" pitchFamily="18" charset="0"/>
              </a:rPr>
              <a:t>defectuosa</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externalidades</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negativas</a:t>
            </a:r>
            <a:endParaRPr lang="en-US" sz="2400" dirty="0">
              <a:solidFill>
                <a:schemeClr val="bg1"/>
              </a:solidFill>
              <a:latin typeface="Times New Roman" pitchFamily="18" charset="0"/>
              <a:cs typeface="Times New Roman"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0" y="1676400"/>
            <a:ext cx="1828800" cy="1828800"/>
          </a:xfrm>
          <a:prstGeom prst="rect">
            <a:avLst/>
          </a:prstGeom>
          <a:ln>
            <a:solidFill>
              <a:srgbClr val="000000"/>
            </a:solidFill>
          </a:ln>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1600" y="2590800"/>
            <a:ext cx="2574427" cy="1825228"/>
          </a:xfrm>
          <a:prstGeom prst="rect">
            <a:avLst/>
          </a:prstGeom>
          <a:ln>
            <a:solidFill>
              <a:srgbClr val="000000"/>
            </a:solidFill>
          </a:ln>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57800" y="4419600"/>
            <a:ext cx="2590800" cy="1728043"/>
          </a:xfrm>
          <a:prstGeom prst="rect">
            <a:avLst/>
          </a:prstGeom>
          <a:ln>
            <a:solidFill>
              <a:srgbClr val="000000"/>
            </a:solidFill>
          </a:ln>
        </p:spPr>
      </p:pic>
      <p:cxnSp>
        <p:nvCxnSpPr>
          <p:cNvPr id="12" name="Curved Connector 11"/>
          <p:cNvCxnSpPr/>
          <p:nvPr/>
        </p:nvCxnSpPr>
        <p:spPr>
          <a:xfrm rot="5400000">
            <a:off x="1596598" y="3272999"/>
            <a:ext cx="5341203" cy="1828800"/>
          </a:xfrm>
          <a:prstGeom prst="curvedConnector3">
            <a:avLst>
              <a:gd name="adj1" fmla="val 60509"/>
            </a:avLst>
          </a:prstGeom>
          <a:ln w="298450">
            <a:solidFill>
              <a:srgbClr val="3366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74126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Executive.thmx</Template>
  <TotalTime>15237</TotalTime>
  <Words>4143</Words>
  <Application>Microsoft Office PowerPoint</Application>
  <PresentationFormat>Presentación en pantalla (4:3)</PresentationFormat>
  <Paragraphs>334</Paragraphs>
  <Slides>53</Slides>
  <Notes>48</Notes>
  <HiddenSlides>0</HiddenSlides>
  <MMClips>0</MMClips>
  <ScaleCrop>false</ScaleCrop>
  <HeadingPairs>
    <vt:vector size="4" baseType="variant">
      <vt:variant>
        <vt:lpstr>Tema</vt:lpstr>
      </vt:variant>
      <vt:variant>
        <vt:i4>1</vt:i4>
      </vt:variant>
      <vt:variant>
        <vt:lpstr>Títulos de diapositiva</vt:lpstr>
      </vt:variant>
      <vt:variant>
        <vt:i4>53</vt:i4>
      </vt:variant>
    </vt:vector>
  </HeadingPairs>
  <TitlesOfParts>
    <vt:vector size="54" baseType="lpstr">
      <vt:lpstr>Executive</vt:lpstr>
      <vt:lpstr>Presentación de PowerPoint</vt:lpstr>
      <vt:lpstr>Esquema del capítulo  9.1 Externalidades 9.2 Soluciones privadas a las externalidades 9.3 Soluciones públicas a las externalidades 9.4 Bienes públicos 9.5 Bienes comunales</vt:lpstr>
      <vt:lpstr>Ideas clave  1. Hay casos importantes en los que el mercado libre no consigue maximizar el excedente social.  2.  Este capítulo analiza tres de esos casos: las externalidades, los bienes públicos y los bienes comunales.</vt:lpstr>
      <vt:lpstr>Ideas clave  3. Una caracterísitca que suelen compartir estos tres ejemplos es que existe una diferencia entre los beneficios y costes privados, y los beneficios y costes sociales.  4. En tales casos, el Estado puede intervenir para intentar mejorar los resultados del mercado.</vt:lpstr>
      <vt:lpstr>Economía basada en la evidencia:</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Figura 9.9 Obtención de una curva de demanda del mercado para un bien privado</vt:lpstr>
      <vt:lpstr>Figura 9.10 Obtención de una curva de demanda del mercado para un bien público</vt:lpstr>
      <vt:lpstr>Figura 9.11 El punto de equilibrio para proporcionar un bien público</vt:lpstr>
      <vt:lpstr>Presentación de PowerPoint</vt:lpstr>
      <vt:lpstr>Presentación de PowerPoint</vt:lpstr>
      <vt:lpstr>Presentación de PowerPoint</vt:lpstr>
      <vt:lpstr>Presentación de PowerPoint</vt:lpstr>
      <vt:lpstr>Presentación de PowerPoint</vt:lpstr>
      <vt:lpstr>Presentación de PowerPoint</vt:lpstr>
      <vt:lpstr>   </vt:lpstr>
      <vt:lpstr>Economía basada en la evidencia:</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9 Externalities and Public Goods</dc:title>
  <dc:creator>Windows User</dc:creator>
  <cp:lastModifiedBy>Circe</cp:lastModifiedBy>
  <cp:revision>126</cp:revision>
  <cp:lastPrinted>2015-02-11T15:21:03Z</cp:lastPrinted>
  <dcterms:created xsi:type="dcterms:W3CDTF">2014-02-12T19:16:09Z</dcterms:created>
  <dcterms:modified xsi:type="dcterms:W3CDTF">2017-06-09T09:34:24Z</dcterms:modified>
</cp:coreProperties>
</file>